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44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DE5EA008-0459-4C31-907B-5EE18C8BDC91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ABCAC70-E8C6-4619-95FF-04CCA7438A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4687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EA008-0459-4C31-907B-5EE18C8BDC91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AC70-E8C6-4619-95FF-04CCA7438A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120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EA008-0459-4C31-907B-5EE18C8BDC91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AC70-E8C6-4619-95FF-04CCA7438A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037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EA008-0459-4C31-907B-5EE18C8BDC91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AC70-E8C6-4619-95FF-04CCA7438A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009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E5EA008-0459-4C31-907B-5EE18C8BDC91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EABCAC70-E8C6-4619-95FF-04CCA7438A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4201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EA008-0459-4C31-907B-5EE18C8BDC91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AC70-E8C6-4619-95FF-04CCA7438A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433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EA008-0459-4C31-907B-5EE18C8BDC91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AC70-E8C6-4619-95FF-04CCA7438A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888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EA008-0459-4C31-907B-5EE18C8BDC91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AC70-E8C6-4619-95FF-04CCA7438A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4713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EA008-0459-4C31-907B-5EE18C8BDC91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CAC70-E8C6-4619-95FF-04CCA7438A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761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EA008-0459-4C31-907B-5EE18C8BDC91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EABCAC70-E8C6-4619-95FF-04CCA7438A71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2183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E5EA008-0459-4C31-907B-5EE18C8BDC91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EABCAC70-E8C6-4619-95FF-04CCA7438A71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47565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E5EA008-0459-4C31-907B-5EE18C8BDC91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ABCAC70-E8C6-4619-95FF-04CCA7438A71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2279287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64B7C-AFE2-45A4-8E9A-D3332CEFD6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>
                <a:latin typeface="Letter-join No-Lead 24" panose="02000505000000020003" pitchFamily="50" charset="0"/>
              </a:rPr>
              <a:t>Year 4 Multiplication Tables Check</a:t>
            </a:r>
            <a:endParaRPr lang="en-GB" cap="none" dirty="0">
              <a:latin typeface="Letter-join No-Lead 24" panose="020005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269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8C78E-07CB-40C1-AE0F-CDBFD42FF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etter-join No-Lead 24" panose="02000505000000020003" pitchFamily="50" charset="0"/>
              </a:rPr>
              <a:t>What is the MTC?</a:t>
            </a:r>
            <a:endParaRPr lang="en-GB" dirty="0">
              <a:latin typeface="Letter-join No-Lead 24" panose="02000505000000020003" pitchFamily="50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0A586-D2E2-4CAB-9865-AB256AFDD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Letter-join No-Lead 24" panose="02000505000000020003" pitchFamily="50" charset="0"/>
              </a:rPr>
              <a:t>It is a national assessment that takes place during June.</a:t>
            </a:r>
          </a:p>
          <a:p>
            <a:endParaRPr lang="en-US" sz="2800" dirty="0">
              <a:latin typeface="Letter-join No-Lead 24" panose="02000505000000020003" pitchFamily="50" charset="0"/>
            </a:endParaRPr>
          </a:p>
          <a:p>
            <a:r>
              <a:rPr lang="en-US" sz="2800" dirty="0">
                <a:latin typeface="Letter-join No-Lead 24" panose="02000505000000020003" pitchFamily="50" charset="0"/>
              </a:rPr>
              <a:t>It takes place online and in school and lasts around 5 minutes.</a:t>
            </a:r>
          </a:p>
          <a:p>
            <a:endParaRPr lang="en-US" sz="2800" dirty="0">
              <a:latin typeface="Letter-join No-Lead 24" panose="02000505000000020003" pitchFamily="50" charset="0"/>
            </a:endParaRPr>
          </a:p>
          <a:p>
            <a:r>
              <a:rPr lang="en-US" sz="2800" dirty="0">
                <a:latin typeface="Letter-join No-Lead 24" panose="02000505000000020003" pitchFamily="50" charset="0"/>
              </a:rPr>
              <a:t>Your child will be asked 25 times table questions.</a:t>
            </a:r>
          </a:p>
          <a:p>
            <a:endParaRPr lang="en-US" sz="2800" dirty="0">
              <a:latin typeface="Letter-join No-Lead 24" panose="02000505000000020003" pitchFamily="50" charset="0"/>
            </a:endParaRPr>
          </a:p>
          <a:p>
            <a:r>
              <a:rPr lang="en-US" sz="2800" dirty="0">
                <a:latin typeface="Letter-join No-Lead 24" panose="02000505000000020003" pitchFamily="50" charset="0"/>
              </a:rPr>
              <a:t>They will be given 6 seconds to answer each question.</a:t>
            </a:r>
          </a:p>
          <a:p>
            <a:pPr marL="0" indent="0">
              <a:buNone/>
            </a:pPr>
            <a:endParaRPr lang="en-US" sz="2800" dirty="0">
              <a:latin typeface="Letter-join No-Lead 24" panose="020005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00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8C78E-07CB-40C1-AE0F-CDBFD42FF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etter-join No-Lead 24" panose="02000505000000020003" pitchFamily="50" charset="0"/>
              </a:rPr>
              <a:t>Why do Year 4 take the MTC?</a:t>
            </a:r>
            <a:endParaRPr lang="en-GB" dirty="0">
              <a:latin typeface="Letter-join No-Lead 24" panose="02000505000000020003" pitchFamily="50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0A586-D2E2-4CAB-9865-AB256AFDD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Letter-join No-Lead 24" panose="02000505000000020003" pitchFamily="50" charset="0"/>
              </a:rPr>
              <a:t>The end of year expectation for Year 4 is that children can fluently recall their multiplication and division facts to 12.</a:t>
            </a:r>
          </a:p>
          <a:p>
            <a:endParaRPr lang="en-US" sz="2800" dirty="0">
              <a:latin typeface="Letter-join No-Lead 24" panose="02000505000000020003" pitchFamily="50" charset="0"/>
            </a:endParaRPr>
          </a:p>
          <a:p>
            <a:r>
              <a:rPr lang="en-US" sz="2800" dirty="0">
                <a:latin typeface="Letter-join No-Lead 24" panose="02000505000000020003" pitchFamily="50" charset="0"/>
              </a:rPr>
              <a:t>This fluency will support them with the mathematics curriculum.</a:t>
            </a:r>
          </a:p>
          <a:p>
            <a:endParaRPr lang="en-US" sz="2800" dirty="0">
              <a:latin typeface="Letter-join No-Lead 24" panose="02000505000000020003" pitchFamily="50" charset="0"/>
            </a:endParaRPr>
          </a:p>
          <a:p>
            <a:r>
              <a:rPr lang="en-US" sz="2800" dirty="0">
                <a:latin typeface="Letter-join No-Lead 24" panose="02000505000000020003" pitchFamily="50" charset="0"/>
              </a:rPr>
              <a:t>It helps us as a school to identify where extra support is needed. </a:t>
            </a:r>
          </a:p>
          <a:p>
            <a:pPr marL="0" indent="0">
              <a:buNone/>
            </a:pPr>
            <a:endParaRPr lang="en-US" sz="2800" dirty="0">
              <a:latin typeface="Letter-join No-Lead 24" panose="020005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338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8C78E-07CB-40C1-AE0F-CDBFD42FF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etter-join No-Lead 24" panose="02000505000000020003" pitchFamily="50" charset="0"/>
              </a:rPr>
              <a:t>How can I help my child to prepare?</a:t>
            </a:r>
            <a:endParaRPr lang="en-GB" dirty="0">
              <a:latin typeface="Letter-join No-Lead 24" panose="02000505000000020003" pitchFamily="50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0A586-D2E2-4CAB-9865-AB256AFDD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Letter-join No-Lead 24" panose="02000505000000020003" pitchFamily="50" charset="0"/>
              </a:rPr>
              <a:t>Fluency comes with practice.</a:t>
            </a:r>
          </a:p>
          <a:p>
            <a:endParaRPr lang="en-US" sz="2800" dirty="0">
              <a:latin typeface="Letter-join No-Lead 24" panose="02000505000000020003" pitchFamily="50" charset="0"/>
            </a:endParaRPr>
          </a:p>
          <a:p>
            <a:r>
              <a:rPr lang="en-US" sz="2800" dirty="0">
                <a:latin typeface="Letter-join No-Lead 24" panose="02000505000000020003" pitchFamily="50" charset="0"/>
              </a:rPr>
              <a:t>Make it fun!</a:t>
            </a:r>
          </a:p>
          <a:p>
            <a:endParaRPr lang="en-US" sz="2800" dirty="0">
              <a:latin typeface="Letter-join No-Lead 24" panose="02000505000000020003" pitchFamily="50" charset="0"/>
            </a:endParaRPr>
          </a:p>
          <a:p>
            <a:r>
              <a:rPr lang="en-US" sz="2800" dirty="0">
                <a:latin typeface="Letter-join No-Lead 24" panose="02000505000000020003" pitchFamily="50" charset="0"/>
              </a:rPr>
              <a:t>Learn division facts as well as multiplication facts.</a:t>
            </a:r>
          </a:p>
          <a:p>
            <a:endParaRPr lang="en-US" sz="2800" dirty="0">
              <a:latin typeface="Letter-join No-Lead 24" panose="02000505000000020003" pitchFamily="50" charset="0"/>
            </a:endParaRPr>
          </a:p>
          <a:p>
            <a:r>
              <a:rPr lang="en-US" sz="2800" dirty="0">
                <a:latin typeface="Letter-join No-Lead 24" panose="02000505000000020003" pitchFamily="50" charset="0"/>
              </a:rPr>
              <a:t>Online platforms: </a:t>
            </a:r>
            <a:r>
              <a:rPr lang="en-US" sz="2800" dirty="0">
                <a:solidFill>
                  <a:schemeClr val="accent2"/>
                </a:solidFill>
                <a:latin typeface="Letter-join No-Lead 24" panose="02000505000000020003" pitchFamily="50" charset="0"/>
              </a:rPr>
              <a:t>Doodle Tables, www.timestables.co.uk</a:t>
            </a:r>
          </a:p>
          <a:p>
            <a:pPr marL="0" indent="0">
              <a:buNone/>
            </a:pPr>
            <a:endParaRPr lang="en-US" sz="2800" dirty="0">
              <a:latin typeface="Letter-join No-Lead 24" panose="020005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871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8C78E-07CB-40C1-AE0F-CDBFD42FF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743200"/>
            <a:ext cx="10058400" cy="1371600"/>
          </a:xfrm>
        </p:spPr>
        <p:txBody>
          <a:bodyPr/>
          <a:lstStyle/>
          <a:p>
            <a:pPr algn="ctr"/>
            <a:r>
              <a:rPr lang="en-US" dirty="0">
                <a:latin typeface="Letter-join No-Lead 24" panose="02000505000000020003" pitchFamily="50" charset="0"/>
              </a:rPr>
              <a:t>Any questions?</a:t>
            </a:r>
            <a:endParaRPr lang="en-GB" dirty="0">
              <a:latin typeface="Letter-join No-Lead 24" panose="020005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1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260</TotalTime>
  <Words>152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Garamond</vt:lpstr>
      <vt:lpstr>Letter-join No-Lead 24</vt:lpstr>
      <vt:lpstr>Savon</vt:lpstr>
      <vt:lpstr>Year 4 Multiplication Tables Check</vt:lpstr>
      <vt:lpstr>What is the MTC?</vt:lpstr>
      <vt:lpstr>Why do Year 4 take the MTC?</vt:lpstr>
      <vt:lpstr>How can I help my child to prepare?</vt:lpstr>
      <vt:lpstr>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4 Multiplication Tables Check</dc:title>
  <dc:creator>Sian Preston</dc:creator>
  <cp:lastModifiedBy>Sian Preston</cp:lastModifiedBy>
  <cp:revision>4</cp:revision>
  <dcterms:created xsi:type="dcterms:W3CDTF">2025-01-07T08:21:13Z</dcterms:created>
  <dcterms:modified xsi:type="dcterms:W3CDTF">2026-03-17T14:19:20Z</dcterms:modified>
</cp:coreProperties>
</file>