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307" r:id="rId4"/>
    <p:sldId id="308" r:id="rId5"/>
    <p:sldId id="312" r:id="rId6"/>
    <p:sldId id="313" r:id="rId7"/>
    <p:sldId id="314" r:id="rId8"/>
    <p:sldId id="309" r:id="rId9"/>
    <p:sldId id="310" r:id="rId10"/>
    <p:sldId id="311" r:id="rId11"/>
    <p:sldId id="277" r:id="rId12"/>
    <p:sldId id="295" r:id="rId13"/>
    <p:sldId id="306" r:id="rId14"/>
    <p:sldId id="288" r:id="rId15"/>
    <p:sldId id="302" r:id="rId16"/>
    <p:sldId id="304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CAE2-A4D5-418B-8650-16A2321F17B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3B7B-E534-4DCD-9B86-DD52CC273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478FB322-EE61-4F08-B29D-29062E8E5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14B19D-6718-4D08-8F88-1BB1167F18B1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0D6C34C-85DA-4590-B790-A906E8B36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40F4260-5B0B-4D27-A798-C03664D9B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PGL provides a wide range of inspiring residential adventure and educational courses for more than 5,000 groups every year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PGL centres and activities are risk assessed to comply with legal requirements and best practice. Risk assessments are available by request and on the PGL website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Centres are subject to the Adventure Activities Licensing Authority regulations (AALA) where appropriate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ABTA (Association of British Travel Agents)  bonded means your money is protected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BAPA – British Activity Providers Association. Responsible for establishing operating guidelines for the activity holiday industry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Through the </a:t>
            </a: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Learning Outside the Classroom </a:t>
            </a:r>
            <a:r>
              <a:rPr lang="en-GB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Quality Badge Programme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you can be confident that recognised providers fulfil all the necessary criteria as laid down by the </a:t>
            </a: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DfE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, thereby better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enabling Party Leaders to manage visits safely, efficiently and beneficially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6F6DAD9-F714-4C72-A31B-30004143B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9B1BF3-7E6A-4038-8856-30711CF24743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68A7998-15DF-48EC-9A87-96FBC1549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9FAB2F-A141-4A90-94BE-DF5828DF3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AF196F48-B23E-4FF9-9421-93BB35CBC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8594AC-C0C0-4D52-A4C3-8E2613C037BA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3D0F5CB-7DD4-46A9-9EA6-8248D793F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61362B9-CC6F-44F8-A0B4-7699D604F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centre can accommodate 310 guests at a time in two separate purpose built accommodation blocks.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Pupils are accommodated in 4-6 bedded rooms, all en suite with shower and toilet facilities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Teachers are usually accommodated in twin rooms with en suite and hot drink facilities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rooms are lockable with card key (party leader given master key)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exterior doors and gates are locked at night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PGL staff member is available on duty throughout the night (contactable by phone)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extensive facilities (other than activity bases) are available to your group during free time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outdoor heated swimming pool is usually available May – Sept. Sessions are booked in advance with the Tour Leader on arrival at the centre 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en-GB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2CA5036-9CA6-41E3-81C3-6F68F8492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7D0DD7-1C7B-4B46-A6FB-93CD36051FD1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0D8213D-3D23-470B-BE4B-8AD21B5F3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FDE15A4-07B7-458E-8265-B4D3F4232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GB" dirty="0"/>
              <a:t>The activities shown offer individual as well as team challenges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Activities are designed to encourage new skills and develop existing ones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Specific activities can be requested (though not guaranteed) and the programme is discussed on arrival at the centre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8266D0E2-6428-4FDF-90CC-46852E6A6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EF381A-5496-4804-AA1A-2340150BB72E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22B4620-9FC9-45BB-9878-E6D8304D8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3A2C663-D36A-4159-8A19-1F811F320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FD5A7398-633B-42E8-BD43-0CC82A4D5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240AC1-0396-4E0D-BF39-16788C99055C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B336F68-C898-40EC-91FD-3A8054E57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87CB680-256E-4E23-8C6E-D46A9F21B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centre can accommodate 916 guests at a time with accommodation in the mansion house, lodges or tents in the summer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Teachers are usually accommodated in twin rooms with en suite and hot drink facilities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rooms are lockable (party leader given master key)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exterior doors and gates are locked at night but can be opened from the inside in an emergency without the need for unlocking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PGL staff member is available on duty throughout the night (contactable by phone)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extensive facilities (other than activity bases) are available to your group during free time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en-GB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BF2E0A9-E979-448C-8E1E-718BFD7FD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E1BEFD-9A2B-40D7-B031-ED6809465CB4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00ECC27-B589-453B-A458-64F431F17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AD923CF-C702-4BA9-8E7C-FACA29612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 continually invest in healthy menus with freshly cooked ingredients obtained from fully traceable audited suppliers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Processed food is avoided and meals meet Local Authority guidelines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There will be hot and cold options available at every meal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At lunch and dinner the buffet includes a salad bar and mixed fruit basket plus hot and cold drinks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Our caterers can deal with </a:t>
            </a:r>
            <a:r>
              <a:rPr lang="en-GB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most 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dietary requirements but please ensure the party leader is aware of any dietary requirements well in advance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More food is always available if required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5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1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5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0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4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25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6F431E5-2AC0-4193-BFBF-C4B9EE89516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24BB6A2-48E7-4ABB-8FA4-60AE6E55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37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pgl.co.uk/boreatton360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pgl.co.uk/boreatton360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l.co.uk/c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20B8-90CC-4653-AD54-80C5C54A1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PGL Residential </a:t>
            </a:r>
            <a:br>
              <a:rPr lang="en-US" cap="none" dirty="0"/>
            </a:br>
            <a:r>
              <a:rPr lang="en-US" cap="none" dirty="0"/>
              <a:t> 20</a:t>
            </a:r>
            <a:r>
              <a:rPr lang="en-US" cap="none" baseline="30000" dirty="0"/>
              <a:t>th</a:t>
            </a:r>
            <a:r>
              <a:rPr lang="en-US" cap="none" dirty="0"/>
              <a:t> – 22</a:t>
            </a:r>
            <a:r>
              <a:rPr lang="en-US" cap="none" baseline="30000" dirty="0"/>
              <a:t>nd</a:t>
            </a:r>
            <a:r>
              <a:rPr lang="en-US" cap="none" dirty="0"/>
              <a:t> April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9090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2B4E-7255-4E66-A822-E4B3BA55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2C5F-DA52-4264-BA60-DDE76C14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Children will be taken to activities in groups of 15 (</a:t>
            </a:r>
            <a:r>
              <a:rPr lang="en-US" sz="2000" dirty="0" err="1"/>
              <a:t>approx</a:t>
            </a:r>
            <a:r>
              <a:rPr lang="en-US" sz="2000" dirty="0"/>
              <a:t>) and will be accompanied by staff from Much Woolton and PGL.</a:t>
            </a:r>
          </a:p>
          <a:p>
            <a:endParaRPr lang="en-US" sz="2000" dirty="0"/>
          </a:p>
          <a:p>
            <a:r>
              <a:rPr lang="en-US" sz="2000" dirty="0"/>
              <a:t>Children will be able to give their preference for groups/rooms.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FEAD11-333D-4844-B55E-B7ABB1CE0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56" y="-98425"/>
            <a:ext cx="9625013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4818" name="Picture 10" descr="PGL LOGO OFFICIAL_with Drop Shadow.png">
            <a:extLst>
              <a:ext uri="{FF2B5EF4-FFF2-40B4-BE49-F238E27FC236}">
                <a16:creationId xmlns:a16="http://schemas.microsoft.com/office/drawing/2014/main" id="{8F92EAB8-ADC9-48FD-AFB4-1132D3936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C9346A8F-B4CC-48FE-91F9-356B33520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93A22A-18BC-4F14-8D69-85EC0916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56" y="3429000"/>
            <a:ext cx="9625013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9DC862A7-73CB-48D2-A53E-8EAB1773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221163"/>
            <a:ext cx="9648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b="1" dirty="0">
                <a:solidFill>
                  <a:schemeClr val="bg1"/>
                </a:solidFill>
              </a:rPr>
              <a:t>The UK’s largest provider of outdoor education for young people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dirty="0">
                <a:solidFill>
                  <a:schemeClr val="bg1"/>
                </a:solidFill>
              </a:rPr>
              <a:t> Over 55 years’ experience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dirty="0">
                <a:solidFill>
                  <a:schemeClr val="bg1"/>
                </a:solidFill>
              </a:rPr>
              <a:t> Fully risk assessed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LOtC</a:t>
            </a:r>
            <a:r>
              <a:rPr lang="en-GB" altLang="en-US" sz="2000" b="1" dirty="0">
                <a:solidFill>
                  <a:schemeClr val="bg1"/>
                </a:solidFill>
              </a:rPr>
              <a:t> Quality Badge holder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dirty="0">
                <a:solidFill>
                  <a:schemeClr val="bg1"/>
                </a:solidFill>
              </a:rPr>
              <a:t> Founding member of BAPA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dirty="0">
                <a:solidFill>
                  <a:schemeClr val="bg1"/>
                </a:solidFill>
              </a:rPr>
              <a:t> ABTA bonded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F7941E"/>
              </a:buClr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sp>
        <p:nvSpPr>
          <p:cNvPr id="34822" name="Title 2">
            <a:extLst>
              <a:ext uri="{FF2B5EF4-FFF2-40B4-BE49-F238E27FC236}">
                <a16:creationId xmlns:a16="http://schemas.microsoft.com/office/drawing/2014/main" id="{25C790FE-3F1C-4903-8DB4-461432A29A40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E4A07C"/>
                </a:solidFill>
              </a:rPr>
              <a:t>Welcome to PGL</a:t>
            </a:r>
          </a:p>
        </p:txBody>
      </p:sp>
      <p:pic>
        <p:nvPicPr>
          <p:cNvPr id="34823" name="Picture 15" descr="abta_white.png">
            <a:extLst>
              <a:ext uri="{FF2B5EF4-FFF2-40B4-BE49-F238E27FC236}">
                <a16:creationId xmlns:a16="http://schemas.microsoft.com/office/drawing/2014/main" id="{6A4BE722-5030-46D5-B8DD-4118B7AC2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6165851"/>
            <a:ext cx="915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6" descr="bapa_white.png">
            <a:extLst>
              <a:ext uri="{FF2B5EF4-FFF2-40B4-BE49-F238E27FC236}">
                <a16:creationId xmlns:a16="http://schemas.microsoft.com/office/drawing/2014/main" id="{3607E96D-0388-4822-BE5D-28D309BE9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6034088"/>
            <a:ext cx="3000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7" descr="LOtC-QB-logo_white.png">
            <a:extLst>
              <a:ext uri="{FF2B5EF4-FFF2-40B4-BE49-F238E27FC236}">
                <a16:creationId xmlns:a16="http://schemas.microsoft.com/office/drawing/2014/main" id="{29D53C8B-F89D-4F4B-99D8-3F38A781B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6048376"/>
            <a:ext cx="8175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stfassured white.png">
            <a:extLst>
              <a:ext uri="{FF2B5EF4-FFF2-40B4-BE49-F238E27FC236}">
                <a16:creationId xmlns:a16="http://schemas.microsoft.com/office/drawing/2014/main" id="{AC34DFB0-46D7-4BB7-950E-047104B31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6092826"/>
            <a:ext cx="587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702A0BD8-2C0A-4758-9E7E-71CF46F0FC86}"/>
              </a:ext>
            </a:extLst>
          </p:cNvPr>
          <p:cNvSpPr txBox="1">
            <a:spLocks/>
          </p:cNvSpPr>
          <p:nvPr/>
        </p:nvSpPr>
        <p:spPr bwMode="auto">
          <a:xfrm>
            <a:off x="1841500" y="519113"/>
            <a:ext cx="482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3600" b="1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LEARNING</a:t>
            </a:r>
            <a:r>
              <a:rPr lang="en-GB" sz="2000" b="1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 </a:t>
            </a:r>
            <a:r>
              <a:rPr lang="en-GB" sz="3600" b="1" kern="0" dirty="0">
                <a:solidFill>
                  <a:schemeClr val="bg1"/>
                </a:solidFill>
                <a:latin typeface="Courier"/>
                <a:ea typeface="+mj-ea"/>
                <a:cs typeface="Courier"/>
              </a:rPr>
              <a:t>OUTSIDE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C8744-5197-4D4C-A7C5-B3700A58B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71450"/>
            <a:ext cx="9467850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11" descr="PGL LOGO OFFICIAL_with Drop Shadow.png">
            <a:extLst>
              <a:ext uri="{FF2B5EF4-FFF2-40B4-BE49-F238E27FC236}">
                <a16:creationId xmlns:a16="http://schemas.microsoft.com/office/drawing/2014/main" id="{1721A2CE-1478-4194-BEA7-79D0A145F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D8BB9CF-C5B4-46C2-93F2-594347F79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8C727-1CF0-4AB4-8648-52AB9248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870" name="TextBox 3">
            <a:extLst>
              <a:ext uri="{FF2B5EF4-FFF2-40B4-BE49-F238E27FC236}">
                <a16:creationId xmlns:a16="http://schemas.microsoft.com/office/drawing/2014/main" id="{42DB38CF-9223-4F1F-BF75-7A98FF94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259263"/>
            <a:ext cx="7416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 typeface="Arial"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26 fantastic adventure activities to choose from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   250 acres of beautiful grounds 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   Lakes and river for </a:t>
            </a:r>
            <a:r>
              <a:rPr lang="en-GB" sz="2000" b="1" i="0" dirty="0" err="1">
                <a:solidFill>
                  <a:schemeClr val="bg1"/>
                </a:solidFill>
                <a:cs typeface="Arial" charset="0"/>
              </a:rPr>
              <a:t>watersports</a:t>
            </a:r>
            <a:endParaRPr lang="en-GB" sz="2000" b="1" i="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   Explore the 360 Virtual Tour </a:t>
            </a:r>
            <a:r>
              <a:rPr lang="en-GB" sz="2000" b="1" i="0" dirty="0">
                <a:solidFill>
                  <a:srgbClr val="E4A07C"/>
                </a:solidFill>
                <a:cs typeface="Arial" charset="0"/>
                <a:hlinkClick r:id="rId5"/>
              </a:rPr>
              <a:t>www.pgl.co.uk/boreatton360</a:t>
            </a:r>
            <a:r>
              <a:rPr lang="en-GB" sz="2000" b="1" i="0" dirty="0">
                <a:solidFill>
                  <a:srgbClr val="E4A07C"/>
                </a:solidFill>
                <a:cs typeface="Arial" charset="0"/>
              </a:rPr>
              <a:t> </a:t>
            </a:r>
            <a:r>
              <a:rPr lang="en-GB" sz="2000" b="1" i="0" dirty="0">
                <a:solidFill>
                  <a:schemeClr val="bg1"/>
                </a:solidFill>
                <a:cs typeface="Arial" charset="0"/>
              </a:rPr>
              <a:t>to see inside the centre and view activity information and videos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1800" dirty="0"/>
          </a:p>
        </p:txBody>
      </p:sp>
      <p:sp>
        <p:nvSpPr>
          <p:cNvPr id="36871" name="Title 2">
            <a:extLst>
              <a:ext uri="{FF2B5EF4-FFF2-40B4-BE49-F238E27FC236}">
                <a16:creationId xmlns:a16="http://schemas.microsoft.com/office/drawing/2014/main" id="{3C2B2AA0-5981-410C-9642-E9E214587E05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86407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Boreatton Park - Shropshire</a:t>
            </a:r>
          </a:p>
        </p:txBody>
      </p:sp>
      <p:pic>
        <p:nvPicPr>
          <p:cNvPr id="36872" name="Picture 1" descr="360 white.tif">
            <a:extLst>
              <a:ext uri="{FF2B5EF4-FFF2-40B4-BE49-F238E27FC236}">
                <a16:creationId xmlns:a16="http://schemas.microsoft.com/office/drawing/2014/main" id="{C98452DD-5082-4E14-9E2C-CB903C8DC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5516563"/>
            <a:ext cx="1338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>
            <a:extLst>
              <a:ext uri="{FF2B5EF4-FFF2-40B4-BE49-F238E27FC236}">
                <a16:creationId xmlns:a16="http://schemas.microsoft.com/office/drawing/2014/main" id="{53758072-9556-46EE-B76B-5B8C7F96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2011B-BFB9-4DB6-9B55-F4424683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03" name="Picture 10" descr="PGL LOGO OFFICIAL_with Drop Shadow.png">
            <a:extLst>
              <a:ext uri="{FF2B5EF4-FFF2-40B4-BE49-F238E27FC236}">
                <a16:creationId xmlns:a16="http://schemas.microsoft.com/office/drawing/2014/main" id="{B387471E-0C31-40CE-9FDB-C5A284F90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5F31A5-6991-4B58-8ECA-B053916C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690EBA9-8BC4-4973-8EA9-01C51DAC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386490"/>
            <a:ext cx="8604448" cy="306750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numCol="2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250 acres of grounds to enjoy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Lakes and river for </a:t>
            </a:r>
            <a:r>
              <a:rPr lang="en-GB" sz="2000" b="1" i="0" dirty="0" err="1">
                <a:solidFill>
                  <a:schemeClr val="bg1"/>
                </a:solidFill>
                <a:latin typeface="Arial"/>
                <a:cs typeface="Arial"/>
              </a:rPr>
              <a:t>watersports</a:t>
            </a: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Sports and indoor activity hall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Football pitches &amp; playing fields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Netball Courts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On-site adventure activities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Disco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Shop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Classrooms / Meeting rooms</a:t>
            </a:r>
          </a:p>
          <a:p>
            <a:pPr eaLnBrk="1" hangingPunct="1">
              <a:spcAft>
                <a:spcPts val="200"/>
              </a:spcAft>
              <a:buClr>
                <a:srgbClr val="F7941E"/>
              </a:buClr>
              <a:defRPr/>
            </a:pPr>
            <a:endParaRPr lang="en-GB" dirty="0"/>
          </a:p>
        </p:txBody>
      </p:sp>
      <p:sp>
        <p:nvSpPr>
          <p:cNvPr id="51206" name="Title 2">
            <a:extLst>
              <a:ext uri="{FF2B5EF4-FFF2-40B4-BE49-F238E27FC236}">
                <a16:creationId xmlns:a16="http://schemas.microsoft.com/office/drawing/2014/main" id="{03800694-F291-4ED7-816D-5208CD43B54A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Facilities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>
            <a:extLst>
              <a:ext uri="{FF2B5EF4-FFF2-40B4-BE49-F238E27FC236}">
                <a16:creationId xmlns:a16="http://schemas.microsoft.com/office/drawing/2014/main" id="{B7ACF00D-6EFE-4E2A-80C0-398996BC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4C67A-4F2E-4A12-B567-2346FAE5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5059" name="Picture 10" descr="PGL LOGO OFFICIAL_with Drop Shadow.png">
            <a:extLst>
              <a:ext uri="{FF2B5EF4-FFF2-40B4-BE49-F238E27FC236}">
                <a16:creationId xmlns:a16="http://schemas.microsoft.com/office/drawing/2014/main" id="{E76B19D4-0747-4207-820B-1EF73F415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9FD912-1DB6-4BAA-AE41-2C2641CB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C3F8088-4AD4-46A8-AC2A-977CDFA5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194854"/>
            <a:ext cx="8604448" cy="362663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numCol="3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Abseiling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 dirty="0" err="1">
                <a:solidFill>
                  <a:schemeClr val="bg1"/>
                </a:solidFill>
                <a:latin typeface="Arial"/>
                <a:cs typeface="Arial"/>
              </a:rPr>
              <a:t>Aeroball</a:t>
            </a: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Archery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Canoeing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Challenge Course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Climbing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Eco Trail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Fencing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Giant Swing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High Ropes Course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Jacob’s Ladder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Kayaking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Low Level Ropes Course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Orienteering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Problem Solving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600" b="1" i="0">
                <a:solidFill>
                  <a:schemeClr val="bg1"/>
                </a:solidFill>
                <a:latin typeface="Arial"/>
                <a:cs typeface="Arial"/>
              </a:rPr>
              <a:t>Quad Biking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16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Raft Building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Rifle Shooting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Sensory Trail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Sports and Team Games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Survivor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Trapeze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Vertical Challenge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1600" b="1" i="0" dirty="0">
                <a:solidFill>
                  <a:schemeClr val="bg1"/>
                </a:solidFill>
                <a:latin typeface="Arial"/>
                <a:cs typeface="Arial"/>
              </a:rPr>
              <a:t> Zip Wire</a:t>
            </a: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5062" name="Title 2">
            <a:extLst>
              <a:ext uri="{FF2B5EF4-FFF2-40B4-BE49-F238E27FC236}">
                <a16:creationId xmlns:a16="http://schemas.microsoft.com/office/drawing/2014/main" id="{CAD1C8E3-AB82-414B-96CB-0BB0BC73989F}"/>
              </a:ext>
            </a:extLst>
          </p:cNvPr>
          <p:cNvSpPr txBox="1">
            <a:spLocks/>
          </p:cNvSpPr>
          <p:nvPr/>
        </p:nvSpPr>
        <p:spPr bwMode="auto">
          <a:xfrm>
            <a:off x="2135188" y="3213101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Adventure activities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>
            <a:extLst>
              <a:ext uri="{FF2B5EF4-FFF2-40B4-BE49-F238E27FC236}">
                <a16:creationId xmlns:a16="http://schemas.microsoft.com/office/drawing/2014/main" id="{C98D69C9-D6EF-4B7F-BB31-8EF80CAC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8CC64-7658-46E6-9926-7AD472174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7107" name="Picture 10" descr="PGL LOGO OFFICIAL_with Drop Shadow.png">
            <a:extLst>
              <a:ext uri="{FF2B5EF4-FFF2-40B4-BE49-F238E27FC236}">
                <a16:creationId xmlns:a16="http://schemas.microsoft.com/office/drawing/2014/main" id="{9EEC2129-A793-4A85-90F0-4DDBE166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236E15-739E-45FD-8030-AA1E44DF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54C2DC7-8CC8-4F57-80ED-AA291559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293097"/>
            <a:ext cx="860444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numCol="3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50/50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b="1" i="0" dirty="0" err="1">
                <a:solidFill>
                  <a:schemeClr val="bg1"/>
                </a:solidFill>
                <a:latin typeface="Arial"/>
                <a:cs typeface="Arial"/>
              </a:rPr>
              <a:t>Aeroball</a:t>
            </a: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Ambush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Campfire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Capture the Flag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b="1" i="0" dirty="0" err="1">
                <a:solidFill>
                  <a:schemeClr val="bg1"/>
                </a:solidFill>
                <a:latin typeface="Arial"/>
                <a:cs typeface="Arial"/>
              </a:rPr>
              <a:t>Cluedo</a:t>
            </a: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Disco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Passport to the World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Robot Wars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000" b="1" i="0" dirty="0" err="1">
                <a:solidFill>
                  <a:schemeClr val="bg1"/>
                </a:solidFill>
                <a:latin typeface="Arial"/>
                <a:cs typeface="Arial"/>
              </a:rPr>
              <a:t>Snapchat</a:t>
            </a: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Challenge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Splash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Swim</a:t>
            </a:r>
          </a:p>
          <a:p>
            <a:pPr eaLnBrk="1" hangingPunct="1">
              <a:spcAft>
                <a:spcPts val="200"/>
              </a:spcAft>
              <a:buClr>
                <a:srgbClr val="E4A07C"/>
              </a:buClr>
              <a:buFontTx/>
              <a:buChar char="•"/>
              <a:defRPr/>
            </a:pPr>
            <a:r>
              <a:rPr lang="en-GB" sz="2000" b="1" i="0" dirty="0">
                <a:solidFill>
                  <a:schemeClr val="bg1"/>
                </a:solidFill>
                <a:latin typeface="Arial"/>
                <a:cs typeface="Arial"/>
              </a:rPr>
              <a:t> Team Challenge</a:t>
            </a: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200"/>
              </a:spcAft>
              <a:buClr>
                <a:srgbClr val="B8E5FA"/>
              </a:buClr>
              <a:buFontTx/>
              <a:buChar char="•"/>
              <a:defRPr/>
            </a:pPr>
            <a:endParaRPr lang="en-GB" sz="2000" b="1" i="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7110" name="Title 2">
            <a:extLst>
              <a:ext uri="{FF2B5EF4-FFF2-40B4-BE49-F238E27FC236}">
                <a16:creationId xmlns:a16="http://schemas.microsoft.com/office/drawing/2014/main" id="{68F8F1A3-FD6F-4DA0-A263-009A400F3ED5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Evening entertainment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6EDCB-FCA1-47A7-B716-FC3C02CB7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4" name="Text Box 3">
            <a:extLst>
              <a:ext uri="{FF2B5EF4-FFF2-40B4-BE49-F238E27FC236}">
                <a16:creationId xmlns:a16="http://schemas.microsoft.com/office/drawing/2014/main" id="{B3025F50-C788-4615-90AE-A60ED296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9155" name="Picture 10" descr="PGL LOGO OFFICIAL_with Drop Shadow.png">
            <a:extLst>
              <a:ext uri="{FF2B5EF4-FFF2-40B4-BE49-F238E27FC236}">
                <a16:creationId xmlns:a16="http://schemas.microsoft.com/office/drawing/2014/main" id="{906931D6-6C97-4DF6-9B7E-9E357191A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310043-862F-49C4-8E8E-274DF15B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Title 2">
            <a:extLst>
              <a:ext uri="{FF2B5EF4-FFF2-40B4-BE49-F238E27FC236}">
                <a16:creationId xmlns:a16="http://schemas.microsoft.com/office/drawing/2014/main" id="{7C452762-BBDE-45C4-95BF-FCD97218A71D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Accommodation</a:t>
            </a:r>
          </a:p>
        </p:txBody>
      </p:sp>
      <p:sp>
        <p:nvSpPr>
          <p:cNvPr id="49158" name="TextBox 3">
            <a:extLst>
              <a:ext uri="{FF2B5EF4-FFF2-40B4-BE49-F238E27FC236}">
                <a16:creationId xmlns:a16="http://schemas.microsoft.com/office/drawing/2014/main" id="{EA93ACC8-984A-4857-8A21-D14884583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386263"/>
            <a:ext cx="73453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>
                <a:solidFill>
                  <a:schemeClr val="bg1"/>
                </a:solidFill>
              </a:rPr>
              <a:t> </a:t>
            </a:r>
            <a:r>
              <a:rPr lang="en-GB" altLang="en-US" sz="2000" b="1">
                <a:solidFill>
                  <a:schemeClr val="bg1"/>
                </a:solidFill>
              </a:rPr>
              <a:t>Mansion House – rooms sleep 8-14 with nearby facilities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Lodges – en suite rooms sleep 4-6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Frame tents on solid bases – sleep 4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endParaRPr lang="en-GB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Accommodation for Boreatton Park can be viewed in the 360 virtual tour: </a:t>
            </a:r>
            <a:r>
              <a:rPr lang="en-GB" altLang="en-US" sz="2000" b="1">
                <a:solidFill>
                  <a:srgbClr val="99CCDF"/>
                </a:solidFill>
                <a:hlinkClick r:id="rId5"/>
              </a:rPr>
              <a:t>www.pgl.co.uk/boreatton360</a:t>
            </a:r>
            <a:endParaRPr lang="en-GB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F7941E"/>
              </a:buClr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49159" name="Picture 1" descr="360 white.tif">
            <a:extLst>
              <a:ext uri="{FF2B5EF4-FFF2-40B4-BE49-F238E27FC236}">
                <a16:creationId xmlns:a16="http://schemas.microsoft.com/office/drawing/2014/main" id="{0980A4C5-C437-451C-9BBD-670B0548A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5661026"/>
            <a:ext cx="13382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779B7A-A0B9-4D21-88F9-C899DD55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-171450"/>
            <a:ext cx="9577388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3250" name="Picture 9" descr="PGL LOGO OFFICIAL_with Drop Shadow.png">
            <a:extLst>
              <a:ext uri="{FF2B5EF4-FFF2-40B4-BE49-F238E27FC236}">
                <a16:creationId xmlns:a16="http://schemas.microsoft.com/office/drawing/2014/main" id="{3EBFE98E-0E55-46BD-95D1-D0FB3A405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4E87DD-24EF-423B-81C1-62D42473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429001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TextBox 3">
            <a:extLst>
              <a:ext uri="{FF2B5EF4-FFF2-40B4-BE49-F238E27FC236}">
                <a16:creationId xmlns:a16="http://schemas.microsoft.com/office/drawing/2014/main" id="{A7292DCF-3CEB-4962-9ABF-0BE3F9EC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386263"/>
            <a:ext cx="96488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>
                <a:solidFill>
                  <a:schemeClr val="bg1"/>
                </a:solidFill>
              </a:rPr>
              <a:t> </a:t>
            </a:r>
            <a:r>
              <a:rPr lang="en-GB" altLang="en-US" sz="2000" b="1">
                <a:solidFill>
                  <a:schemeClr val="bg1"/>
                </a:solidFill>
              </a:rPr>
              <a:t>3 nutritious, balanced meals per day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Self-service salad bar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Vegetarian option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Special diets catered for by prior arrangement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>
                <a:solidFill>
                  <a:schemeClr val="bg1"/>
                </a:solidFill>
              </a:rPr>
              <a:t> Sample menus available online: </a:t>
            </a:r>
            <a:r>
              <a:rPr lang="en-GB" altLang="en-US" sz="2000" b="1">
                <a:solidFill>
                  <a:srgbClr val="E4A07C"/>
                </a:solidFill>
              </a:rPr>
              <a:t>www.pgl.co.uk</a:t>
            </a: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3253" name="Title 2">
            <a:extLst>
              <a:ext uri="{FF2B5EF4-FFF2-40B4-BE49-F238E27FC236}">
                <a16:creationId xmlns:a16="http://schemas.microsoft.com/office/drawing/2014/main" id="{C3C55A4D-5A2C-4F70-B432-6D0E68D7DC5C}"/>
              </a:ext>
            </a:extLst>
          </p:cNvPr>
          <p:cNvSpPr txBox="1">
            <a:spLocks/>
          </p:cNvSpPr>
          <p:nvPr/>
        </p:nvSpPr>
        <p:spPr bwMode="auto">
          <a:xfrm>
            <a:off x="2135188" y="3284539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E4A07C"/>
                </a:solidFill>
              </a:rPr>
              <a:t>Catering and dietary needs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5D22-ADC8-4F8B-A280-C7DD92BF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CBAE-90FE-4C12-83F6-18F565B4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members of staff attending the trip. We will also be guided by members of PGL staff throughout our stay.</a:t>
            </a:r>
          </a:p>
          <a:p>
            <a:endParaRPr lang="en-US" dirty="0"/>
          </a:p>
          <a:p>
            <a:r>
              <a:rPr lang="en-US" dirty="0"/>
              <a:t>Our staff:</a:t>
            </a:r>
          </a:p>
          <a:p>
            <a:r>
              <a:rPr lang="en-US" dirty="0"/>
              <a:t>Miss Preston</a:t>
            </a:r>
          </a:p>
          <a:p>
            <a:r>
              <a:rPr lang="en-US" dirty="0"/>
              <a:t>Miss McNelis</a:t>
            </a:r>
          </a:p>
          <a:p>
            <a:r>
              <a:rPr lang="en-US" dirty="0" err="1"/>
              <a:t>Mr</a:t>
            </a:r>
            <a:r>
              <a:rPr lang="en-US" dirty="0"/>
              <a:t> Hathaway</a:t>
            </a:r>
          </a:p>
          <a:p>
            <a:r>
              <a:rPr lang="en-US" dirty="0"/>
              <a:t>Miss Connolly</a:t>
            </a:r>
          </a:p>
          <a:p>
            <a:r>
              <a:rPr lang="en-US" dirty="0" err="1"/>
              <a:t>Mrs</a:t>
            </a:r>
            <a:r>
              <a:rPr lang="en-US" dirty="0"/>
              <a:t> Wilson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2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6E99-A282-4311-A9E8-D7C047B3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11FA-40D3-4EA7-A77E-22D538B8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departure, our trip will be fully risk assessed and authorized by the LA.</a:t>
            </a:r>
          </a:p>
          <a:p>
            <a:endParaRPr lang="en-US" dirty="0"/>
          </a:p>
          <a:p>
            <a:r>
              <a:rPr lang="en-US" dirty="0"/>
              <a:t>PGL operate in line with their Code of Practice (</a:t>
            </a:r>
            <a:r>
              <a:rPr lang="en-US" dirty="0">
                <a:hlinkClick r:id="rId2"/>
              </a:rPr>
              <a:t>www.pgl.co.uk/cop</a:t>
            </a:r>
            <a:r>
              <a:rPr lang="en-US" dirty="0"/>
              <a:t>) which outlines the following:</a:t>
            </a:r>
          </a:p>
          <a:p>
            <a:r>
              <a:rPr lang="en-US" dirty="0"/>
              <a:t>Sample risk assessments</a:t>
            </a:r>
          </a:p>
          <a:p>
            <a:r>
              <a:rPr lang="en-US" dirty="0"/>
              <a:t>Staff-to-pupil ratios</a:t>
            </a:r>
          </a:p>
          <a:p>
            <a:r>
              <a:rPr lang="en-US" dirty="0"/>
              <a:t>Operating procedures</a:t>
            </a:r>
          </a:p>
          <a:p>
            <a:r>
              <a:rPr lang="en-US" dirty="0"/>
              <a:t>Staff vetting &amp; training</a:t>
            </a:r>
          </a:p>
          <a:p>
            <a:r>
              <a:rPr lang="en-US" dirty="0"/>
              <a:t>Site security</a:t>
            </a:r>
          </a:p>
          <a:p>
            <a:r>
              <a:rPr lang="en-US" dirty="0"/>
              <a:t>First Aid procedures</a:t>
            </a:r>
          </a:p>
          <a:p>
            <a:r>
              <a:rPr lang="en-US" dirty="0"/>
              <a:t>Emergency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1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7A0-F39A-4353-8177-330EFCD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Itinerary – Monday 20</a:t>
            </a:r>
            <a:r>
              <a:rPr lang="en-US" baseline="30000" dirty="0"/>
              <a:t>th</a:t>
            </a:r>
            <a:r>
              <a:rPr lang="en-US" dirty="0"/>
              <a:t> April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FC06-2C6B-4CEA-9EF4-A04CA24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Children should arrive at school at normal time.</a:t>
            </a:r>
          </a:p>
          <a:p>
            <a:r>
              <a:rPr lang="en-US" sz="2400" dirty="0"/>
              <a:t>Suitcases can be dropped off at the main hall and any medication </a:t>
            </a:r>
            <a:r>
              <a:rPr lang="en-US" sz="2400" b="1" u="sng" dirty="0"/>
              <a:t>must be given to Miss Preston (labelled clearly).</a:t>
            </a:r>
          </a:p>
          <a:p>
            <a:r>
              <a:rPr lang="en-US" sz="2400" dirty="0"/>
              <a:t>We expect to depart school at approximately 10am.</a:t>
            </a:r>
          </a:p>
          <a:p>
            <a:r>
              <a:rPr lang="en-US" sz="2400" dirty="0"/>
              <a:t>Any travel sickness medication will need to be taken with this departure time in mind.</a:t>
            </a:r>
          </a:p>
          <a:p>
            <a:r>
              <a:rPr lang="en-US" sz="2400" dirty="0"/>
              <a:t>Children should travel in comfortable clothes that they can wear for activities. They will need a water bottle. </a:t>
            </a:r>
          </a:p>
        </p:txBody>
      </p:sp>
    </p:spTree>
    <p:extLst>
      <p:ext uri="{BB962C8B-B14F-4D97-AF65-F5344CB8AC3E}">
        <p14:creationId xmlns:p14="http://schemas.microsoft.com/office/powerpoint/2010/main" val="34491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7A0-F39A-4353-8177-330EFCD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at PGL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FC06-2C6B-4CEA-9EF4-A04CA24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expect to arrive at </a:t>
            </a:r>
            <a:r>
              <a:rPr lang="en-US" sz="2400" dirty="0" err="1"/>
              <a:t>Boreatton</a:t>
            </a:r>
            <a:r>
              <a:rPr lang="en-US" sz="2400" dirty="0"/>
              <a:t> Park between 11:30am – 12pm.</a:t>
            </a:r>
          </a:p>
          <a:p>
            <a:r>
              <a:rPr lang="en-US" sz="2400" dirty="0"/>
              <a:t>Our lunch will be provided by PGL</a:t>
            </a:r>
          </a:p>
          <a:p>
            <a:r>
              <a:rPr lang="en-US" sz="2400" dirty="0"/>
              <a:t>Afterwards, we will be given a site tour, have a chance to settle into our accommodation and experience our first activity.</a:t>
            </a:r>
          </a:p>
          <a:p>
            <a:r>
              <a:rPr lang="en-US" sz="2400" dirty="0"/>
              <a:t>After our evening meal, we have our first evening activity altogether. </a:t>
            </a:r>
          </a:p>
        </p:txBody>
      </p:sp>
    </p:spTree>
    <p:extLst>
      <p:ext uri="{BB962C8B-B14F-4D97-AF65-F5344CB8AC3E}">
        <p14:creationId xmlns:p14="http://schemas.microsoft.com/office/powerpoint/2010/main" val="98383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7A0-F39A-4353-8177-330EFCDC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day at PGL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FC06-2C6B-4CEA-9EF4-A04CA24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typical day includes breakfast, lunch and dinner.</a:t>
            </a:r>
          </a:p>
          <a:p>
            <a:r>
              <a:rPr lang="en-US" sz="2400" dirty="0"/>
              <a:t>2-3 activities throughout the morning/afternoon in groups</a:t>
            </a:r>
          </a:p>
          <a:p>
            <a:r>
              <a:rPr lang="en-US" sz="2400" dirty="0"/>
              <a:t>End the day with an evening activity altogether </a:t>
            </a:r>
          </a:p>
        </p:txBody>
      </p:sp>
    </p:spTree>
    <p:extLst>
      <p:ext uri="{BB962C8B-B14F-4D97-AF65-F5344CB8AC3E}">
        <p14:creationId xmlns:p14="http://schemas.microsoft.com/office/powerpoint/2010/main" val="62467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38E0-D304-4FC5-81F9-CD2E3285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back at school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1C3F-57B6-45F6-BA73-1198DCB0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will leave PGL at approximately 2pm.</a:t>
            </a:r>
          </a:p>
          <a:p>
            <a:endParaRPr lang="en-US" sz="2000" dirty="0"/>
          </a:p>
          <a:p>
            <a:r>
              <a:rPr lang="en-US" sz="2000" dirty="0"/>
              <a:t>We expect to arrive back at school at around 3:30pm. Children can be collected from Speke Road at the top of Watergate Lane.</a:t>
            </a:r>
          </a:p>
          <a:p>
            <a:endParaRPr lang="en-US" sz="2000" dirty="0"/>
          </a:p>
          <a:p>
            <a:r>
              <a:rPr lang="en-US" sz="2000" dirty="0"/>
              <a:t>Travel sickness medication needs to be provided for the return journey – a medication form will need to be filled in for this.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764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C229-4FAB-4DE3-89DB-5F764F50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6E17-9967-4BB7-B8C9-0912CAEA0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medication should be clearly marked and handed to Miss Preston on arrival at school.</a:t>
            </a:r>
          </a:p>
          <a:p>
            <a:endParaRPr lang="en-US" dirty="0"/>
          </a:p>
          <a:p>
            <a:r>
              <a:rPr lang="en-US" dirty="0"/>
              <a:t>Copies of medical forms will be kept with Miss Preston and the school office.</a:t>
            </a:r>
          </a:p>
          <a:p>
            <a:endParaRPr lang="en-US" dirty="0"/>
          </a:p>
          <a:p>
            <a:r>
              <a:rPr lang="en-US" dirty="0"/>
              <a:t>PGL staff will be fully informed about our groups medical/ dietary requirements prior to our visit.</a:t>
            </a:r>
          </a:p>
          <a:p>
            <a:endParaRPr lang="en-US" dirty="0"/>
          </a:p>
          <a:p>
            <a:r>
              <a:rPr lang="en-US" dirty="0"/>
              <a:t>Asthmatic children should bring their inhalers. These will be given to MW staff to look after during activities.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5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F294-76DD-4A26-9A95-E44CDB45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my child bring?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B539F-23E8-4267-8CFA-01E4E775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Kit lists available to take home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What shouldn’t they bring?</a:t>
            </a:r>
          </a:p>
          <a:p>
            <a:r>
              <a:rPr lang="en-US" dirty="0"/>
              <a:t>Mobile phones</a:t>
            </a:r>
          </a:p>
          <a:p>
            <a:r>
              <a:rPr lang="en-US" dirty="0"/>
              <a:t>Expensive cameras</a:t>
            </a:r>
          </a:p>
          <a:p>
            <a:r>
              <a:rPr lang="en-US" dirty="0"/>
              <a:t>Electronic games</a:t>
            </a:r>
          </a:p>
          <a:p>
            <a:r>
              <a:rPr lang="en-US" dirty="0"/>
              <a:t>Expensive or sentimental </a:t>
            </a:r>
            <a:r>
              <a:rPr lang="en-US" dirty="0" err="1"/>
              <a:t>jewellery</a:t>
            </a:r>
            <a:r>
              <a:rPr lang="en-US" dirty="0"/>
              <a:t> or toys</a:t>
            </a:r>
          </a:p>
          <a:p>
            <a:r>
              <a:rPr lang="en-US" dirty="0"/>
              <a:t>Favourite clothing or shoes</a:t>
            </a:r>
          </a:p>
          <a:p>
            <a:r>
              <a:rPr lang="en-US" dirty="0"/>
              <a:t>White clothes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510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1443</TotalTime>
  <Words>1309</Words>
  <Application>Microsoft Office PowerPoint</Application>
  <PresentationFormat>Widescreen</PresentationFormat>
  <Paragraphs>204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Courier</vt:lpstr>
      <vt:lpstr>Savon</vt:lpstr>
      <vt:lpstr>PGL Residential   20th – 22nd April</vt:lpstr>
      <vt:lpstr>Staff</vt:lpstr>
      <vt:lpstr>Safety</vt:lpstr>
      <vt:lpstr>Itinerary – Monday 20th April</vt:lpstr>
      <vt:lpstr>Arrival at PGL</vt:lpstr>
      <vt:lpstr>A typical day at PGL</vt:lpstr>
      <vt:lpstr>Arrival back at school </vt:lpstr>
      <vt:lpstr>Medication</vt:lpstr>
      <vt:lpstr>What should my child bring?</vt:lpstr>
      <vt:lpstr>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Residential – 2nd-4th April</dc:title>
  <dc:creator>Sian Preston</dc:creator>
  <cp:lastModifiedBy>Sian Preston</cp:lastModifiedBy>
  <cp:revision>14</cp:revision>
  <dcterms:created xsi:type="dcterms:W3CDTF">2025-02-12T15:14:00Z</dcterms:created>
  <dcterms:modified xsi:type="dcterms:W3CDTF">2026-03-17T14:34:28Z</dcterms:modified>
</cp:coreProperties>
</file>