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2" r:id="rId16"/>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9" d="100"/>
          <a:sy n="79" d="100"/>
        </p:scale>
        <p:origin x="-1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5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parents and carers. Explain that the meeting will cover the purpose of the residential, activities, accommodation, safety, kit, medical information and what school needs before the trip.</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firm but friendly. Explain that pupils will be busy and the lack of phones often helps them settle better. School will contact parents directly if needed.</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parents not to assume that school already knows everything. The residential requires the most current information. Invite parents with sensitive information to speak privately after the meeting.</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reassure parents. Explain that the school risk assessment covers pastoral care, supervision, medical needs and movement around site, while activity specific risk management is led by High Adventure.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staff will be busy supervising pupils and may not be able to post constant updates. Reassure parents that they will be contacted directly if there is something important involving their child.</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practical close. Remind parents of any school specific deadlines verbally, especially medical forms, payment and consent.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parents for coming. Invite general questions first, then ask parents with personal or child specific questions to speak to staff privately afterwards.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 calm and reassuring tone. Let parents know that the aim is clarity and confidence, not information overload.</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Emphasise that this is not just a reward trip. It is a chance to practise independence, communication, responsibility and problem solving before pupils move to secondary school.</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parents through the map. Explain that pupils will be given clear boundaries on arrival and will move around the site in supervised groups. Mention that the site is an outdoor camp with different activity areas rather than one building.</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clear that pupils are camping. Reassure parents that staff tents will be nearby and pupils will know how to get help overnight. Explain that tent groupings will consider friendships but will be decided by staff based on wellbeing, safety and supervision.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exact programme may vary, but these are the activities listed by High Adventure for the summer camp. Stress that instructors lead the activity safety and school staff support pupils emotionally and behaviourally.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that the days are full and structured. Emphasise that lunch, downtime, meals and overnight are supervised by school staff. Activity sessions are led by High Adventure instructors.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the importance of the mug, lunch box and water bottle because pupils need them at meal times. Ask parents to make sure all dietary needs are written clearly, even if school already knows about them.</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kit list says no item is really optional. The key message is warm, dry and comfortable. Encourage parents to avoid jeans because they become uncomfortable when wet and dry slowly.</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p:bg>
      <p:bgPr>
        <a:solidFill>
          <a:srgbClr val="F7F5EF"/>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7F5EF"/>
          </a:solidFill>
          <a:ln w="12700">
            <a:solidFill>
              <a:srgbClr val="F7F5EF"/>
            </a:solidFill>
            <a:prstDash val="solid"/>
          </a:ln>
        </p:spPr>
        <p:txBody>
          <a:bodyPr/>
          <a:lstStyle/>
          <a:p>
            <a:endParaRPr lang="en-GB"/>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73E35"/>
        </a:solidFill>
        <a:effectLst/>
      </p:bgPr>
    </p:bg>
    <p:spTree>
      <p:nvGrpSpPr>
        <p:cNvPr id="1" name=""/>
        <p:cNvGrpSpPr/>
        <p:nvPr/>
      </p:nvGrpSpPr>
      <p:grpSpPr>
        <a:xfrm>
          <a:off x="0" y="0"/>
          <a:ext cx="0" cy="0"/>
          <a:chOff x="0" y="0"/>
          <a:chExt cx="0" cy="0"/>
        </a:xfrm>
      </p:grpSpPr>
      <p:pic>
        <p:nvPicPr>
          <p:cNvPr id="2" name="Image 0" descr="/mnt/data/tawd_parent_ppt_assets_custom/fire_header.png"/>
          <p:cNvPicPr>
            <a:picLocks noChangeAspect="1"/>
          </p:cNvPicPr>
          <p:nvPr/>
        </p:nvPicPr>
        <p:blipFill>
          <a:blip r:embed="rId3">
            <a:alphaModFix amt="80000"/>
          </a:blip>
          <a:stretch>
            <a:fillRect/>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173E35">
              <a:alpha val="82000"/>
            </a:srgbClr>
          </a:solidFill>
          <a:ln w="12700">
            <a:solidFill>
              <a:srgbClr val="173E35">
                <a:alpha val="0"/>
              </a:srgbClr>
            </a:solidFill>
            <a:prstDash val="solid"/>
          </a:ln>
        </p:spPr>
        <p:txBody>
          <a:bodyPr/>
          <a:lstStyle/>
          <a:p>
            <a:endParaRPr lang="en-GB"/>
          </a:p>
        </p:txBody>
      </p:sp>
      <p:sp>
        <p:nvSpPr>
          <p:cNvPr id="4" name="Shape 1"/>
          <p:cNvSpPr/>
          <p:nvPr/>
        </p:nvSpPr>
        <p:spPr>
          <a:xfrm>
            <a:off x="0" y="4892040"/>
            <a:ext cx="12191695" cy="1965960"/>
          </a:xfrm>
          <a:prstGeom prst="rect">
            <a:avLst/>
          </a:prstGeom>
          <a:solidFill>
            <a:srgbClr val="F7F5EF"/>
          </a:solidFill>
          <a:ln w="12700">
            <a:solidFill>
              <a:srgbClr val="F7F5EF">
                <a:alpha val="0"/>
              </a:srgbClr>
            </a:solidFill>
            <a:prstDash val="solid"/>
          </a:ln>
        </p:spPr>
        <p:txBody>
          <a:bodyPr/>
          <a:lstStyle/>
          <a:p>
            <a:endParaRPr lang="en-GB"/>
          </a:p>
        </p:txBody>
      </p:sp>
      <p:sp>
        <p:nvSpPr>
          <p:cNvPr id="5" name="Text 2"/>
          <p:cNvSpPr/>
          <p:nvPr/>
        </p:nvSpPr>
        <p:spPr>
          <a:xfrm>
            <a:off x="694944" y="5230368"/>
            <a:ext cx="7772400" cy="347472"/>
          </a:xfrm>
          <a:prstGeom prst="rect">
            <a:avLst/>
          </a:prstGeom>
          <a:noFill/>
          <a:ln/>
        </p:spPr>
        <p:txBody>
          <a:bodyPr wrap="square" lIns="254" tIns="254" rIns="254" bIns="254" rtlCol="0" anchor="ctr"/>
          <a:lstStyle/>
          <a:p>
            <a:pPr marL="0" indent="0">
              <a:buNone/>
            </a:pPr>
            <a:r>
              <a:rPr lang="en-US" sz="1800" b="1" dirty="0">
                <a:solidFill>
                  <a:srgbClr val="D62828"/>
                </a:solidFill>
              </a:rPr>
              <a:t>Year 6 Residential Visit</a:t>
            </a:r>
            <a:endParaRPr lang="en-US" sz="1800" dirty="0"/>
          </a:p>
        </p:txBody>
      </p:sp>
      <p:sp>
        <p:nvSpPr>
          <p:cNvPr id="6" name="Text 3"/>
          <p:cNvSpPr/>
          <p:nvPr/>
        </p:nvSpPr>
        <p:spPr>
          <a:xfrm>
            <a:off x="694944" y="5522976"/>
            <a:ext cx="8961120" cy="640080"/>
          </a:xfrm>
          <a:prstGeom prst="rect">
            <a:avLst/>
          </a:prstGeom>
          <a:noFill/>
          <a:ln/>
        </p:spPr>
        <p:txBody>
          <a:bodyPr wrap="square" lIns="254" tIns="254" rIns="254" bIns="254" rtlCol="0" anchor="ctr"/>
          <a:lstStyle/>
          <a:p>
            <a:pPr marL="0" indent="0">
              <a:buNone/>
            </a:pPr>
            <a:r>
              <a:rPr lang="en-US" sz="3500" b="1" dirty="0">
                <a:solidFill>
                  <a:srgbClr val="173E35"/>
                </a:solidFill>
                <a:latin typeface="Aptos Display" pitchFamily="34" charset="0"/>
                <a:ea typeface="Aptos Display" pitchFamily="34" charset="-122"/>
                <a:cs typeface="Aptos Display" pitchFamily="34" charset="-120"/>
              </a:rPr>
              <a:t>Tawd Vale Adventure Centre</a:t>
            </a:r>
            <a:endParaRPr lang="en-US" sz="3500" dirty="0"/>
          </a:p>
        </p:txBody>
      </p:sp>
      <p:sp>
        <p:nvSpPr>
          <p:cNvPr id="7" name="Text 4"/>
          <p:cNvSpPr/>
          <p:nvPr/>
        </p:nvSpPr>
        <p:spPr>
          <a:xfrm>
            <a:off x="713232" y="6199632"/>
            <a:ext cx="5120640" cy="274320"/>
          </a:xfrm>
          <a:prstGeom prst="rect">
            <a:avLst/>
          </a:prstGeom>
          <a:noFill/>
          <a:ln/>
        </p:spPr>
        <p:txBody>
          <a:bodyPr wrap="square" lIns="254" tIns="254" rIns="254" bIns="254" rtlCol="0" anchor="ctr"/>
          <a:lstStyle/>
          <a:p>
            <a:pPr marL="0" indent="0">
              <a:buNone/>
            </a:pPr>
            <a:r>
              <a:rPr lang="en-US" sz="1400" dirty="0">
                <a:solidFill>
                  <a:srgbClr val="4F5D5A"/>
                </a:solidFill>
              </a:rPr>
              <a:t>Parent briefing meeting</a:t>
            </a:r>
            <a:endParaRPr lang="en-US" sz="1400" dirty="0"/>
          </a:p>
        </p:txBody>
      </p:sp>
      <p:sp>
        <p:nvSpPr>
          <p:cNvPr id="8" name="Shape 5"/>
          <p:cNvSpPr/>
          <p:nvPr/>
        </p:nvSpPr>
        <p:spPr>
          <a:xfrm rot="600000">
            <a:off x="10222992" y="5202936"/>
            <a:ext cx="1097280" cy="1097280"/>
          </a:xfrm>
          <a:prstGeom prst="arc">
            <a:avLst/>
          </a:prstGeom>
          <a:noFill/>
          <a:ln w="50800">
            <a:solidFill>
              <a:srgbClr val="D62828"/>
            </a:solidFill>
            <a:prstDash val="solid"/>
            <a:headEnd type="none"/>
            <a:tailEnd type="none"/>
          </a:ln>
        </p:spPr>
        <p:txBody>
          <a:bodyPr/>
          <a:lstStyle/>
          <a:p>
            <a:endParaRPr lang="en-GB"/>
          </a:p>
        </p:txBody>
      </p:sp>
      <p:sp>
        <p:nvSpPr>
          <p:cNvPr id="9" name="Shape 6"/>
          <p:cNvSpPr/>
          <p:nvPr/>
        </p:nvSpPr>
        <p:spPr>
          <a:xfrm>
            <a:off x="10561320" y="5577840"/>
            <a:ext cx="292608" cy="292608"/>
          </a:xfrm>
          <a:prstGeom prst="ellipse">
            <a:avLst/>
          </a:prstGeom>
          <a:solidFill>
            <a:srgbClr val="D62828"/>
          </a:solidFill>
          <a:ln w="12700">
            <a:solidFill>
              <a:srgbClr val="D62828"/>
            </a:solidFill>
            <a:prstDash val="solid"/>
          </a:ln>
        </p:spPr>
        <p:txBody>
          <a:bodyPr/>
          <a:lstStyle/>
          <a:p>
            <a:endParaRPr lang="en-GB"/>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What not to bring</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Valuables and unsuitable items</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Please keep it practical</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a:bodyPr>
          <a:lstStyle/>
          <a:p>
            <a:pPr marL="0" indent="0">
              <a:buNone/>
            </a:pPr>
            <a:r>
              <a:rPr lang="en-US" sz="1500" dirty="0">
                <a:solidFill>
                  <a:srgbClr val="4F5D5A"/>
                </a:solidFill>
              </a:rPr>
              <a:t>The centre cannot take responsibility for personal items and there are no lockers for pupils.</a:t>
            </a:r>
            <a:endParaRPr lang="en-US" sz="1500" dirty="0"/>
          </a:p>
        </p:txBody>
      </p:sp>
      <p:sp>
        <p:nvSpPr>
          <p:cNvPr id="8" name="Shape 6"/>
          <p:cNvSpPr/>
          <p:nvPr/>
        </p:nvSpPr>
        <p:spPr>
          <a:xfrm>
            <a:off x="731520" y="1965960"/>
            <a:ext cx="3246120" cy="1828800"/>
          </a:xfrm>
          <a:prstGeom prst="roundRect">
            <a:avLst>
              <a:gd name="adj" fmla="val 6000"/>
            </a:avLst>
          </a:prstGeom>
          <a:solidFill>
            <a:srgbClr val="FFF0F0"/>
          </a:solidFill>
          <a:ln w="15240">
            <a:solidFill>
              <a:srgbClr val="F3B5B5"/>
            </a:solidFill>
            <a:prstDash val="solid"/>
          </a:ln>
        </p:spPr>
        <p:txBody>
          <a:bodyPr/>
          <a:lstStyle/>
          <a:p>
            <a:endParaRPr lang="en-GB"/>
          </a:p>
        </p:txBody>
      </p:sp>
      <p:sp>
        <p:nvSpPr>
          <p:cNvPr id="9" name="Text 7"/>
          <p:cNvSpPr/>
          <p:nvPr/>
        </p:nvSpPr>
        <p:spPr>
          <a:xfrm>
            <a:off x="877824" y="208483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0" name="Text 8"/>
          <p:cNvSpPr/>
          <p:nvPr/>
        </p:nvSpPr>
        <p:spPr>
          <a:xfrm>
            <a:off x="1389888" y="209397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No expensive electronics</a:t>
            </a:r>
            <a:endParaRPr lang="en-US" sz="1550" dirty="0"/>
          </a:p>
        </p:txBody>
      </p:sp>
      <p:sp>
        <p:nvSpPr>
          <p:cNvPr id="11" name="Text 9"/>
          <p:cNvSpPr/>
          <p:nvPr/>
        </p:nvSpPr>
        <p:spPr>
          <a:xfrm>
            <a:off x="950976" y="253288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Phones, tablets, games devices and expensive cameras should not be brought.</a:t>
            </a:r>
            <a:endParaRPr lang="en-US" sz="1240" dirty="0"/>
          </a:p>
        </p:txBody>
      </p:sp>
      <p:sp>
        <p:nvSpPr>
          <p:cNvPr id="12" name="Shape 10"/>
          <p:cNvSpPr/>
          <p:nvPr/>
        </p:nvSpPr>
        <p:spPr>
          <a:xfrm>
            <a:off x="4480560" y="1965960"/>
            <a:ext cx="3246120" cy="1828800"/>
          </a:xfrm>
          <a:prstGeom prst="roundRect">
            <a:avLst>
              <a:gd name="adj" fmla="val 6000"/>
            </a:avLst>
          </a:prstGeom>
          <a:solidFill>
            <a:srgbClr val="FFF0F0"/>
          </a:solidFill>
          <a:ln w="15240">
            <a:solidFill>
              <a:srgbClr val="F3B5B5"/>
            </a:solidFill>
            <a:prstDash val="solid"/>
          </a:ln>
        </p:spPr>
        <p:txBody>
          <a:bodyPr/>
          <a:lstStyle/>
          <a:p>
            <a:endParaRPr lang="en-GB"/>
          </a:p>
        </p:txBody>
      </p:sp>
      <p:sp>
        <p:nvSpPr>
          <p:cNvPr id="13" name="Text 11"/>
          <p:cNvSpPr/>
          <p:nvPr/>
        </p:nvSpPr>
        <p:spPr>
          <a:xfrm>
            <a:off x="4626864" y="208483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4" name="Text 12"/>
          <p:cNvSpPr/>
          <p:nvPr/>
        </p:nvSpPr>
        <p:spPr>
          <a:xfrm>
            <a:off x="5138928" y="209397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No jewellery or valuables</a:t>
            </a:r>
            <a:endParaRPr lang="en-US" sz="1550" dirty="0"/>
          </a:p>
        </p:txBody>
      </p:sp>
      <p:sp>
        <p:nvSpPr>
          <p:cNvPr id="15" name="Text 13"/>
          <p:cNvSpPr/>
          <p:nvPr/>
        </p:nvSpPr>
        <p:spPr>
          <a:xfrm>
            <a:off x="4700016" y="253288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Jewellery can be lost or damaged and is not suitable for outdoor activities.</a:t>
            </a:r>
            <a:endParaRPr lang="en-US" sz="1240" dirty="0"/>
          </a:p>
        </p:txBody>
      </p:sp>
      <p:sp>
        <p:nvSpPr>
          <p:cNvPr id="16" name="Shape 14"/>
          <p:cNvSpPr/>
          <p:nvPr/>
        </p:nvSpPr>
        <p:spPr>
          <a:xfrm>
            <a:off x="8229600" y="1965960"/>
            <a:ext cx="3246120" cy="1828800"/>
          </a:xfrm>
          <a:prstGeom prst="roundRect">
            <a:avLst>
              <a:gd name="adj" fmla="val 6000"/>
            </a:avLst>
          </a:prstGeom>
          <a:solidFill>
            <a:srgbClr val="FFF0F0"/>
          </a:solidFill>
          <a:ln w="15240">
            <a:solidFill>
              <a:srgbClr val="F3B5B5"/>
            </a:solidFill>
            <a:prstDash val="solid"/>
          </a:ln>
        </p:spPr>
        <p:txBody>
          <a:bodyPr/>
          <a:lstStyle/>
          <a:p>
            <a:endParaRPr lang="en-GB"/>
          </a:p>
        </p:txBody>
      </p:sp>
      <p:sp>
        <p:nvSpPr>
          <p:cNvPr id="17" name="Text 15"/>
          <p:cNvSpPr/>
          <p:nvPr/>
        </p:nvSpPr>
        <p:spPr>
          <a:xfrm>
            <a:off x="8375904" y="208483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8" name="Text 16"/>
          <p:cNvSpPr/>
          <p:nvPr/>
        </p:nvSpPr>
        <p:spPr>
          <a:xfrm>
            <a:off x="8887968" y="209397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No new or precious clothing</a:t>
            </a:r>
            <a:endParaRPr lang="en-US" sz="1550" dirty="0"/>
          </a:p>
        </p:txBody>
      </p:sp>
      <p:sp>
        <p:nvSpPr>
          <p:cNvPr id="19" name="Text 17"/>
          <p:cNvSpPr/>
          <p:nvPr/>
        </p:nvSpPr>
        <p:spPr>
          <a:xfrm>
            <a:off x="8449056" y="253288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Clothes may get wet, muddy or smoky from outdoor activities and campfire.</a:t>
            </a:r>
            <a:endParaRPr lang="en-US" sz="1240" dirty="0"/>
          </a:p>
        </p:txBody>
      </p:sp>
      <p:sp>
        <p:nvSpPr>
          <p:cNvPr id="20" name="Shape 18"/>
          <p:cNvSpPr/>
          <p:nvPr/>
        </p:nvSpPr>
        <p:spPr>
          <a:xfrm>
            <a:off x="1965960" y="4754880"/>
            <a:ext cx="8275320" cy="841248"/>
          </a:xfrm>
          <a:prstGeom prst="roundRect">
            <a:avLst>
              <a:gd name="adj" fmla="val 19565"/>
            </a:avLst>
          </a:prstGeom>
          <a:solidFill>
            <a:srgbClr val="DCE9DF"/>
          </a:solidFill>
          <a:ln w="12700">
            <a:solidFill>
              <a:srgbClr val="B8D5C0"/>
            </a:solidFill>
            <a:prstDash val="solid"/>
          </a:ln>
        </p:spPr>
        <p:txBody>
          <a:bodyPr/>
          <a:lstStyle/>
          <a:p>
            <a:endParaRPr lang="en-GB"/>
          </a:p>
        </p:txBody>
      </p:sp>
      <p:sp>
        <p:nvSpPr>
          <p:cNvPr id="21" name="Text 19"/>
          <p:cNvSpPr/>
          <p:nvPr/>
        </p:nvSpPr>
        <p:spPr>
          <a:xfrm>
            <a:off x="2240280" y="5047488"/>
            <a:ext cx="7726680" cy="219456"/>
          </a:xfrm>
          <a:prstGeom prst="rect">
            <a:avLst/>
          </a:prstGeom>
          <a:noFill/>
          <a:ln/>
        </p:spPr>
        <p:txBody>
          <a:bodyPr wrap="square" lIns="0" tIns="0" rIns="0" bIns="0" rtlCol="0" anchor="ctr"/>
          <a:lstStyle/>
          <a:p>
            <a:pPr marL="0" indent="0" algn="ctr">
              <a:buNone/>
            </a:pPr>
            <a:r>
              <a:rPr lang="en-US" sz="1500" b="1" dirty="0">
                <a:solidFill>
                  <a:srgbClr val="173E35"/>
                </a:solidFill>
              </a:rPr>
              <a:t>Practical rule: if it would be upsetting to lose it, damage it or get it muddy, leave it at home.</a:t>
            </a:r>
            <a:endParaRPr lang="en-US" sz="1500" dirty="0"/>
          </a:p>
        </p:txBody>
      </p:sp>
      <p:sp>
        <p:nvSpPr>
          <p:cNvPr id="22" name="Text 20"/>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Medical information</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Forms and medication</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Accurate information keeps pupils safe</a:t>
            </a:r>
            <a:endParaRPr lang="en-US" sz="3000" dirty="0"/>
          </a:p>
        </p:txBody>
      </p:sp>
      <p:sp>
        <p:nvSpPr>
          <p:cNvPr id="7" name="Shape 5"/>
          <p:cNvSpPr/>
          <p:nvPr/>
        </p:nvSpPr>
        <p:spPr>
          <a:xfrm>
            <a:off x="685800" y="1700784"/>
            <a:ext cx="10972800" cy="4315968"/>
          </a:xfrm>
          <a:prstGeom prst="roundRect">
            <a:avLst>
              <a:gd name="adj" fmla="val 3814"/>
            </a:avLst>
          </a:prstGeom>
          <a:solidFill>
            <a:srgbClr val="FFFFFF"/>
          </a:solidFill>
          <a:ln w="12700">
            <a:solidFill>
              <a:srgbClr val="D0D8D2"/>
            </a:solidFill>
            <a:prstDash val="solid"/>
          </a:ln>
        </p:spPr>
        <p:txBody>
          <a:bodyPr/>
          <a:lstStyle/>
          <a:p>
            <a:endParaRPr lang="en-GB"/>
          </a:p>
        </p:txBody>
      </p:sp>
      <p:sp>
        <p:nvSpPr>
          <p:cNvPr id="8" name="Shape 6"/>
          <p:cNvSpPr/>
          <p:nvPr/>
        </p:nvSpPr>
        <p:spPr>
          <a:xfrm>
            <a:off x="960120" y="2002536"/>
            <a:ext cx="329184" cy="329184"/>
          </a:xfrm>
          <a:prstGeom prst="ellipse">
            <a:avLst/>
          </a:prstGeom>
          <a:solidFill>
            <a:srgbClr val="D62828"/>
          </a:solidFill>
          <a:ln w="12700">
            <a:solidFill>
              <a:srgbClr val="D62828"/>
            </a:solidFill>
            <a:prstDash val="solid"/>
          </a:ln>
        </p:spPr>
        <p:txBody>
          <a:bodyPr/>
          <a:lstStyle/>
          <a:p>
            <a:endParaRPr lang="en-GB"/>
          </a:p>
        </p:txBody>
      </p:sp>
      <p:sp>
        <p:nvSpPr>
          <p:cNvPr id="9" name="Text 7"/>
          <p:cNvSpPr/>
          <p:nvPr/>
        </p:nvSpPr>
        <p:spPr>
          <a:xfrm>
            <a:off x="960120" y="206654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1</a:t>
            </a:r>
            <a:endParaRPr lang="en-US" sz="900" dirty="0"/>
          </a:p>
        </p:txBody>
      </p:sp>
      <p:sp>
        <p:nvSpPr>
          <p:cNvPr id="10" name="Text 8"/>
          <p:cNvSpPr/>
          <p:nvPr/>
        </p:nvSpPr>
        <p:spPr>
          <a:xfrm>
            <a:off x="1463040" y="199339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Medical form</a:t>
            </a:r>
            <a:endParaRPr lang="en-US" sz="1380" dirty="0"/>
          </a:p>
        </p:txBody>
      </p:sp>
      <p:sp>
        <p:nvSpPr>
          <p:cNvPr id="11" name="Text 9"/>
          <p:cNvSpPr/>
          <p:nvPr/>
        </p:nvSpPr>
        <p:spPr>
          <a:xfrm>
            <a:off x="3840480" y="1993392"/>
            <a:ext cx="7178040" cy="256032"/>
          </a:xfrm>
          <a:prstGeom prst="rect">
            <a:avLst/>
          </a:prstGeom>
          <a:noFill/>
          <a:ln/>
        </p:spPr>
        <p:txBody>
          <a:bodyPr wrap="square" lIns="0" tIns="0" rIns="0" bIns="0" rtlCol="0" anchor="ctr">
            <a:normAutofit/>
          </a:bodyPr>
          <a:lstStyle/>
          <a:p>
            <a:pPr marL="0" indent="0">
              <a:buNone/>
            </a:pPr>
            <a:r>
              <a:rPr lang="en-US" sz="1220" dirty="0">
                <a:solidFill>
                  <a:srgbClr val="4F5D5A"/>
                </a:solidFill>
              </a:rPr>
              <a:t>Return it as soon as possible and include all relevant information.</a:t>
            </a:r>
            <a:endParaRPr lang="en-US" sz="1220" dirty="0"/>
          </a:p>
        </p:txBody>
      </p:sp>
      <p:sp>
        <p:nvSpPr>
          <p:cNvPr id="12" name="Shape 10"/>
          <p:cNvSpPr/>
          <p:nvPr/>
        </p:nvSpPr>
        <p:spPr>
          <a:xfrm>
            <a:off x="969264" y="2551176"/>
            <a:ext cx="10287000" cy="0"/>
          </a:xfrm>
          <a:prstGeom prst="line">
            <a:avLst/>
          </a:prstGeom>
          <a:noFill/>
          <a:ln w="12700">
            <a:solidFill>
              <a:srgbClr val="ECECEC"/>
            </a:solidFill>
            <a:prstDash val="solid"/>
          </a:ln>
        </p:spPr>
        <p:txBody>
          <a:bodyPr/>
          <a:lstStyle/>
          <a:p>
            <a:endParaRPr lang="en-GB"/>
          </a:p>
        </p:txBody>
      </p:sp>
      <p:sp>
        <p:nvSpPr>
          <p:cNvPr id="13" name="Shape 11"/>
          <p:cNvSpPr/>
          <p:nvPr/>
        </p:nvSpPr>
        <p:spPr>
          <a:xfrm>
            <a:off x="960120" y="2596896"/>
            <a:ext cx="329184" cy="329184"/>
          </a:xfrm>
          <a:prstGeom prst="ellipse">
            <a:avLst/>
          </a:prstGeom>
          <a:solidFill>
            <a:srgbClr val="2F6B4F"/>
          </a:solidFill>
          <a:ln w="12700">
            <a:solidFill>
              <a:srgbClr val="2F6B4F"/>
            </a:solidFill>
            <a:prstDash val="solid"/>
          </a:ln>
        </p:spPr>
        <p:txBody>
          <a:bodyPr/>
          <a:lstStyle/>
          <a:p>
            <a:endParaRPr lang="en-GB"/>
          </a:p>
        </p:txBody>
      </p:sp>
      <p:sp>
        <p:nvSpPr>
          <p:cNvPr id="14" name="Text 12"/>
          <p:cNvSpPr/>
          <p:nvPr/>
        </p:nvSpPr>
        <p:spPr>
          <a:xfrm>
            <a:off x="960120" y="266090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2</a:t>
            </a:r>
            <a:endParaRPr lang="en-US" sz="900" dirty="0"/>
          </a:p>
        </p:txBody>
      </p:sp>
      <p:sp>
        <p:nvSpPr>
          <p:cNvPr id="15" name="Text 13"/>
          <p:cNvSpPr/>
          <p:nvPr/>
        </p:nvSpPr>
        <p:spPr>
          <a:xfrm>
            <a:off x="1463040" y="258775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Medication</a:t>
            </a:r>
            <a:endParaRPr lang="en-US" sz="1380" dirty="0"/>
          </a:p>
        </p:txBody>
      </p:sp>
      <p:sp>
        <p:nvSpPr>
          <p:cNvPr id="16" name="Text 14"/>
          <p:cNvSpPr/>
          <p:nvPr/>
        </p:nvSpPr>
        <p:spPr>
          <a:xfrm>
            <a:off x="3840480" y="2587751"/>
            <a:ext cx="4986279" cy="265145"/>
          </a:xfrm>
          <a:prstGeom prst="rect">
            <a:avLst/>
          </a:prstGeom>
          <a:noFill/>
          <a:ln/>
        </p:spPr>
        <p:txBody>
          <a:bodyPr wrap="square" lIns="0" tIns="0" rIns="0" bIns="0" rtlCol="0" anchor="ctr">
            <a:normAutofit/>
          </a:bodyPr>
          <a:lstStyle/>
          <a:p>
            <a:pPr marL="0" indent="0">
              <a:buNone/>
            </a:pPr>
            <a:r>
              <a:rPr lang="en-US" sz="1220" dirty="0">
                <a:solidFill>
                  <a:srgbClr val="4F5D5A"/>
                </a:solidFill>
              </a:rPr>
              <a:t>Medication must be clearly labelled and handed to school staff.</a:t>
            </a:r>
            <a:endParaRPr lang="en-US" sz="1220" dirty="0"/>
          </a:p>
        </p:txBody>
      </p:sp>
      <p:sp>
        <p:nvSpPr>
          <p:cNvPr id="17" name="Shape 15"/>
          <p:cNvSpPr/>
          <p:nvPr/>
        </p:nvSpPr>
        <p:spPr>
          <a:xfrm>
            <a:off x="969264" y="3145536"/>
            <a:ext cx="10287000" cy="0"/>
          </a:xfrm>
          <a:prstGeom prst="line">
            <a:avLst/>
          </a:prstGeom>
          <a:noFill/>
          <a:ln w="12700">
            <a:solidFill>
              <a:srgbClr val="ECECEC"/>
            </a:solidFill>
            <a:prstDash val="solid"/>
          </a:ln>
        </p:spPr>
        <p:txBody>
          <a:bodyPr/>
          <a:lstStyle/>
          <a:p>
            <a:endParaRPr lang="en-GB"/>
          </a:p>
        </p:txBody>
      </p:sp>
      <p:sp>
        <p:nvSpPr>
          <p:cNvPr id="18" name="Shape 16"/>
          <p:cNvSpPr/>
          <p:nvPr/>
        </p:nvSpPr>
        <p:spPr>
          <a:xfrm>
            <a:off x="960120" y="3191256"/>
            <a:ext cx="329184" cy="329184"/>
          </a:xfrm>
          <a:prstGeom prst="ellipse">
            <a:avLst/>
          </a:prstGeom>
          <a:solidFill>
            <a:srgbClr val="D62828"/>
          </a:solidFill>
          <a:ln w="12700">
            <a:solidFill>
              <a:srgbClr val="D62828"/>
            </a:solidFill>
            <a:prstDash val="solid"/>
          </a:ln>
        </p:spPr>
        <p:txBody>
          <a:bodyPr/>
          <a:lstStyle/>
          <a:p>
            <a:endParaRPr lang="en-GB"/>
          </a:p>
        </p:txBody>
      </p:sp>
      <p:sp>
        <p:nvSpPr>
          <p:cNvPr id="19" name="Text 17"/>
          <p:cNvSpPr/>
          <p:nvPr/>
        </p:nvSpPr>
        <p:spPr>
          <a:xfrm>
            <a:off x="960120" y="325526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3</a:t>
            </a:r>
            <a:endParaRPr lang="en-US" sz="900" dirty="0"/>
          </a:p>
        </p:txBody>
      </p:sp>
      <p:sp>
        <p:nvSpPr>
          <p:cNvPr id="20" name="Text 18"/>
          <p:cNvSpPr/>
          <p:nvPr/>
        </p:nvSpPr>
        <p:spPr>
          <a:xfrm>
            <a:off x="1463040" y="318211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Dosage instructions</a:t>
            </a:r>
            <a:endParaRPr lang="en-US" sz="1380" dirty="0"/>
          </a:p>
        </p:txBody>
      </p:sp>
      <p:sp>
        <p:nvSpPr>
          <p:cNvPr id="21" name="Text 19"/>
          <p:cNvSpPr/>
          <p:nvPr/>
        </p:nvSpPr>
        <p:spPr>
          <a:xfrm>
            <a:off x="3840480" y="3182112"/>
            <a:ext cx="7178040" cy="256032"/>
          </a:xfrm>
          <a:prstGeom prst="rect">
            <a:avLst/>
          </a:prstGeom>
          <a:noFill/>
          <a:ln/>
        </p:spPr>
        <p:txBody>
          <a:bodyPr wrap="square" lIns="0" tIns="0" rIns="0" bIns="0" rtlCol="0" anchor="ctr">
            <a:normAutofit/>
          </a:bodyPr>
          <a:lstStyle/>
          <a:p>
            <a:pPr marL="0" indent="0">
              <a:buNone/>
            </a:pPr>
            <a:r>
              <a:rPr lang="en-US" sz="1220" dirty="0">
                <a:solidFill>
                  <a:srgbClr val="4F5D5A"/>
                </a:solidFill>
              </a:rPr>
              <a:t>Written instructions are needed for timings and doses.</a:t>
            </a:r>
            <a:endParaRPr lang="en-US" sz="1220" dirty="0"/>
          </a:p>
        </p:txBody>
      </p:sp>
      <p:sp>
        <p:nvSpPr>
          <p:cNvPr id="22" name="Shape 20"/>
          <p:cNvSpPr/>
          <p:nvPr/>
        </p:nvSpPr>
        <p:spPr>
          <a:xfrm>
            <a:off x="969264" y="3739896"/>
            <a:ext cx="10287000" cy="0"/>
          </a:xfrm>
          <a:prstGeom prst="line">
            <a:avLst/>
          </a:prstGeom>
          <a:noFill/>
          <a:ln w="12700">
            <a:solidFill>
              <a:srgbClr val="ECECEC"/>
            </a:solidFill>
            <a:prstDash val="solid"/>
          </a:ln>
        </p:spPr>
        <p:txBody>
          <a:bodyPr/>
          <a:lstStyle/>
          <a:p>
            <a:endParaRPr lang="en-GB"/>
          </a:p>
        </p:txBody>
      </p:sp>
      <p:sp>
        <p:nvSpPr>
          <p:cNvPr id="23" name="Shape 21"/>
          <p:cNvSpPr/>
          <p:nvPr/>
        </p:nvSpPr>
        <p:spPr>
          <a:xfrm>
            <a:off x="960120" y="3785616"/>
            <a:ext cx="329184" cy="329184"/>
          </a:xfrm>
          <a:prstGeom prst="ellipse">
            <a:avLst/>
          </a:prstGeom>
          <a:solidFill>
            <a:srgbClr val="2F6B4F"/>
          </a:solidFill>
          <a:ln w="12700">
            <a:solidFill>
              <a:srgbClr val="2F6B4F"/>
            </a:solidFill>
            <a:prstDash val="solid"/>
          </a:ln>
        </p:spPr>
        <p:txBody>
          <a:bodyPr/>
          <a:lstStyle/>
          <a:p>
            <a:endParaRPr lang="en-GB"/>
          </a:p>
        </p:txBody>
      </p:sp>
      <p:sp>
        <p:nvSpPr>
          <p:cNvPr id="24" name="Text 22"/>
          <p:cNvSpPr/>
          <p:nvPr/>
        </p:nvSpPr>
        <p:spPr>
          <a:xfrm>
            <a:off x="960120" y="384962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4</a:t>
            </a:r>
            <a:endParaRPr lang="en-US" sz="900" dirty="0"/>
          </a:p>
        </p:txBody>
      </p:sp>
      <p:sp>
        <p:nvSpPr>
          <p:cNvPr id="25" name="Text 23"/>
          <p:cNvSpPr/>
          <p:nvPr/>
        </p:nvSpPr>
        <p:spPr>
          <a:xfrm>
            <a:off x="1463040" y="377647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Emergency medication</a:t>
            </a:r>
            <a:endParaRPr lang="en-US" sz="1380" dirty="0"/>
          </a:p>
        </p:txBody>
      </p:sp>
      <p:sp>
        <p:nvSpPr>
          <p:cNvPr id="26" name="Text 24"/>
          <p:cNvSpPr/>
          <p:nvPr/>
        </p:nvSpPr>
        <p:spPr>
          <a:xfrm>
            <a:off x="3840480" y="3776472"/>
            <a:ext cx="7178040" cy="256032"/>
          </a:xfrm>
          <a:prstGeom prst="rect">
            <a:avLst/>
          </a:prstGeom>
          <a:noFill/>
          <a:ln/>
        </p:spPr>
        <p:txBody>
          <a:bodyPr wrap="square" lIns="0" tIns="0" rIns="0" bIns="0" rtlCol="0" anchor="ctr">
            <a:normAutofit/>
          </a:bodyPr>
          <a:lstStyle/>
          <a:p>
            <a:pPr marL="0" indent="0">
              <a:buNone/>
            </a:pPr>
            <a:r>
              <a:rPr lang="en-US" sz="1220" dirty="0">
                <a:solidFill>
                  <a:srgbClr val="4F5D5A"/>
                </a:solidFill>
              </a:rPr>
              <a:t>Inhalers and emergency medication will be accessible when needed.</a:t>
            </a:r>
            <a:endParaRPr lang="en-US" sz="1220" dirty="0"/>
          </a:p>
        </p:txBody>
      </p:sp>
      <p:sp>
        <p:nvSpPr>
          <p:cNvPr id="27" name="Shape 25"/>
          <p:cNvSpPr/>
          <p:nvPr/>
        </p:nvSpPr>
        <p:spPr>
          <a:xfrm>
            <a:off x="969264" y="4334256"/>
            <a:ext cx="10287000" cy="0"/>
          </a:xfrm>
          <a:prstGeom prst="line">
            <a:avLst/>
          </a:prstGeom>
          <a:noFill/>
          <a:ln w="12700">
            <a:solidFill>
              <a:srgbClr val="ECECEC"/>
            </a:solidFill>
            <a:prstDash val="solid"/>
          </a:ln>
        </p:spPr>
        <p:txBody>
          <a:bodyPr/>
          <a:lstStyle/>
          <a:p>
            <a:endParaRPr lang="en-GB"/>
          </a:p>
        </p:txBody>
      </p:sp>
      <p:sp>
        <p:nvSpPr>
          <p:cNvPr id="28" name="Shape 26"/>
          <p:cNvSpPr/>
          <p:nvPr/>
        </p:nvSpPr>
        <p:spPr>
          <a:xfrm>
            <a:off x="960120" y="4379976"/>
            <a:ext cx="329184" cy="329184"/>
          </a:xfrm>
          <a:prstGeom prst="ellipse">
            <a:avLst/>
          </a:prstGeom>
          <a:solidFill>
            <a:srgbClr val="D62828"/>
          </a:solidFill>
          <a:ln w="12700">
            <a:solidFill>
              <a:srgbClr val="D62828"/>
            </a:solidFill>
            <a:prstDash val="solid"/>
          </a:ln>
        </p:spPr>
        <p:txBody>
          <a:bodyPr/>
          <a:lstStyle/>
          <a:p>
            <a:endParaRPr lang="en-GB"/>
          </a:p>
        </p:txBody>
      </p:sp>
      <p:sp>
        <p:nvSpPr>
          <p:cNvPr id="29" name="Text 27"/>
          <p:cNvSpPr/>
          <p:nvPr/>
        </p:nvSpPr>
        <p:spPr>
          <a:xfrm>
            <a:off x="960120" y="444398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5</a:t>
            </a:r>
            <a:endParaRPr lang="en-US" sz="900" dirty="0"/>
          </a:p>
        </p:txBody>
      </p:sp>
      <p:sp>
        <p:nvSpPr>
          <p:cNvPr id="30" name="Text 28"/>
          <p:cNvSpPr/>
          <p:nvPr/>
        </p:nvSpPr>
        <p:spPr>
          <a:xfrm>
            <a:off x="1463040" y="437083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Dietary needs</a:t>
            </a:r>
            <a:endParaRPr lang="en-US" sz="1380" dirty="0"/>
          </a:p>
        </p:txBody>
      </p:sp>
      <p:sp>
        <p:nvSpPr>
          <p:cNvPr id="31" name="Text 29"/>
          <p:cNvSpPr/>
          <p:nvPr/>
        </p:nvSpPr>
        <p:spPr>
          <a:xfrm>
            <a:off x="3840480" y="4370832"/>
            <a:ext cx="7178040" cy="256032"/>
          </a:xfrm>
          <a:prstGeom prst="rect">
            <a:avLst/>
          </a:prstGeom>
          <a:noFill/>
          <a:ln/>
        </p:spPr>
        <p:txBody>
          <a:bodyPr wrap="square" lIns="0" tIns="0" rIns="0" bIns="0" rtlCol="0" anchor="ctr">
            <a:normAutofit/>
          </a:bodyPr>
          <a:lstStyle/>
          <a:p>
            <a:pPr marL="0" indent="0">
              <a:buNone/>
            </a:pPr>
            <a:r>
              <a:rPr lang="en-US" sz="1220" dirty="0">
                <a:solidFill>
                  <a:srgbClr val="4F5D5A"/>
                </a:solidFill>
              </a:rPr>
              <a:t>Allergies, intolerances and vegetarian requirements must be shared in advance.</a:t>
            </a:r>
            <a:endParaRPr lang="en-US" sz="1220" dirty="0"/>
          </a:p>
        </p:txBody>
      </p:sp>
      <p:sp>
        <p:nvSpPr>
          <p:cNvPr id="32" name="Shape 30"/>
          <p:cNvSpPr/>
          <p:nvPr/>
        </p:nvSpPr>
        <p:spPr>
          <a:xfrm>
            <a:off x="969264" y="4928616"/>
            <a:ext cx="10287000" cy="0"/>
          </a:xfrm>
          <a:prstGeom prst="line">
            <a:avLst/>
          </a:prstGeom>
          <a:noFill/>
          <a:ln w="12700">
            <a:solidFill>
              <a:srgbClr val="ECECEC"/>
            </a:solidFill>
            <a:prstDash val="solid"/>
          </a:ln>
        </p:spPr>
        <p:txBody>
          <a:bodyPr/>
          <a:lstStyle/>
          <a:p>
            <a:endParaRPr lang="en-GB"/>
          </a:p>
        </p:txBody>
      </p:sp>
      <p:sp>
        <p:nvSpPr>
          <p:cNvPr id="33" name="Shape 31"/>
          <p:cNvSpPr/>
          <p:nvPr/>
        </p:nvSpPr>
        <p:spPr>
          <a:xfrm>
            <a:off x="960120" y="4974336"/>
            <a:ext cx="329184" cy="329184"/>
          </a:xfrm>
          <a:prstGeom prst="ellipse">
            <a:avLst/>
          </a:prstGeom>
          <a:solidFill>
            <a:srgbClr val="2F6B4F"/>
          </a:solidFill>
          <a:ln w="12700">
            <a:solidFill>
              <a:srgbClr val="2F6B4F"/>
            </a:solidFill>
            <a:prstDash val="solid"/>
          </a:ln>
        </p:spPr>
        <p:txBody>
          <a:bodyPr/>
          <a:lstStyle/>
          <a:p>
            <a:endParaRPr lang="en-GB"/>
          </a:p>
        </p:txBody>
      </p:sp>
      <p:sp>
        <p:nvSpPr>
          <p:cNvPr id="34" name="Text 32"/>
          <p:cNvSpPr/>
          <p:nvPr/>
        </p:nvSpPr>
        <p:spPr>
          <a:xfrm>
            <a:off x="960120" y="5038344"/>
            <a:ext cx="329184" cy="146304"/>
          </a:xfrm>
          <a:prstGeom prst="rect">
            <a:avLst/>
          </a:prstGeom>
          <a:noFill/>
          <a:ln/>
        </p:spPr>
        <p:txBody>
          <a:bodyPr wrap="square" lIns="0" tIns="0" rIns="0" bIns="0" rtlCol="0" anchor="ctr"/>
          <a:lstStyle/>
          <a:p>
            <a:pPr marL="0" indent="0" algn="ctr">
              <a:buNone/>
            </a:pPr>
            <a:r>
              <a:rPr lang="en-US" sz="900" b="1" dirty="0">
                <a:solidFill>
                  <a:srgbClr val="FFFFFF"/>
                </a:solidFill>
              </a:rPr>
              <a:t>6</a:t>
            </a:r>
            <a:endParaRPr lang="en-US" sz="900" dirty="0"/>
          </a:p>
        </p:txBody>
      </p:sp>
      <p:sp>
        <p:nvSpPr>
          <p:cNvPr id="35" name="Text 33"/>
          <p:cNvSpPr/>
          <p:nvPr/>
        </p:nvSpPr>
        <p:spPr>
          <a:xfrm>
            <a:off x="1463040" y="4965192"/>
            <a:ext cx="2377440" cy="256032"/>
          </a:xfrm>
          <a:prstGeom prst="rect">
            <a:avLst/>
          </a:prstGeom>
          <a:noFill/>
          <a:ln/>
        </p:spPr>
        <p:txBody>
          <a:bodyPr wrap="square" lIns="0" tIns="0" rIns="0" bIns="0" rtlCol="0" anchor="ctr"/>
          <a:lstStyle/>
          <a:p>
            <a:pPr marL="0" indent="0">
              <a:buNone/>
            </a:pPr>
            <a:r>
              <a:rPr lang="en-US" sz="1380" b="1" dirty="0">
                <a:solidFill>
                  <a:srgbClr val="173E35"/>
                </a:solidFill>
              </a:rPr>
              <a:t>Emergency contacts</a:t>
            </a:r>
            <a:endParaRPr lang="en-US" sz="1380" dirty="0"/>
          </a:p>
        </p:txBody>
      </p:sp>
      <p:sp>
        <p:nvSpPr>
          <p:cNvPr id="36" name="Text 34"/>
          <p:cNvSpPr/>
          <p:nvPr/>
        </p:nvSpPr>
        <p:spPr>
          <a:xfrm>
            <a:off x="3840480" y="4965192"/>
            <a:ext cx="7178040" cy="256032"/>
          </a:xfrm>
          <a:prstGeom prst="rect">
            <a:avLst/>
          </a:prstGeom>
          <a:noFill/>
          <a:ln/>
        </p:spPr>
        <p:txBody>
          <a:bodyPr wrap="square" lIns="0" tIns="0" rIns="0" bIns="0" rtlCol="0" anchor="ctr">
            <a:normAutofit/>
          </a:bodyPr>
          <a:lstStyle/>
          <a:p>
            <a:pPr marL="0" indent="0">
              <a:buNone/>
            </a:pPr>
            <a:r>
              <a:rPr lang="en-US" sz="1220" dirty="0">
                <a:solidFill>
                  <a:srgbClr val="4F5D5A"/>
                </a:solidFill>
              </a:rPr>
              <a:t>Please check that school has the correct contact details.</a:t>
            </a:r>
            <a:endParaRPr lang="en-US" sz="1220" dirty="0"/>
          </a:p>
        </p:txBody>
      </p:sp>
      <p:sp>
        <p:nvSpPr>
          <p:cNvPr id="37" name="Shape 35"/>
          <p:cNvSpPr/>
          <p:nvPr/>
        </p:nvSpPr>
        <p:spPr>
          <a:xfrm>
            <a:off x="1280160" y="6163056"/>
            <a:ext cx="9601200" cy="292608"/>
          </a:xfrm>
          <a:prstGeom prst="roundRect">
            <a:avLst>
              <a:gd name="adj" fmla="val 25000"/>
            </a:avLst>
          </a:prstGeom>
          <a:solidFill>
            <a:srgbClr val="FFF9EA"/>
          </a:solidFill>
          <a:ln w="12700">
            <a:solidFill>
              <a:srgbClr val="F4D183"/>
            </a:solidFill>
            <a:prstDash val="solid"/>
          </a:ln>
        </p:spPr>
        <p:txBody>
          <a:bodyPr/>
          <a:lstStyle/>
          <a:p>
            <a:endParaRPr lang="en-GB"/>
          </a:p>
        </p:txBody>
      </p:sp>
      <p:sp>
        <p:nvSpPr>
          <p:cNvPr id="38" name="Text 36"/>
          <p:cNvSpPr/>
          <p:nvPr/>
        </p:nvSpPr>
        <p:spPr>
          <a:xfrm>
            <a:off x="1508760" y="6245352"/>
            <a:ext cx="9144000" cy="109728"/>
          </a:xfrm>
          <a:prstGeom prst="rect">
            <a:avLst/>
          </a:prstGeom>
          <a:noFill/>
          <a:ln/>
        </p:spPr>
        <p:txBody>
          <a:bodyPr wrap="square" lIns="0" tIns="0" rIns="0" bIns="0" rtlCol="0" anchor="ctr"/>
          <a:lstStyle/>
          <a:p>
            <a:pPr marL="0" indent="0" algn="ctr">
              <a:buNone/>
            </a:pPr>
            <a:r>
              <a:rPr lang="en-US" sz="940" dirty="0">
                <a:solidFill>
                  <a:srgbClr val="173E35"/>
                </a:solidFill>
              </a:rPr>
              <a:t>Please tell school about anything that may affect sleep, eating, anxiety, travel sickness or participation.</a:t>
            </a:r>
            <a:endParaRPr lang="en-US" sz="940" dirty="0"/>
          </a:p>
        </p:txBody>
      </p:sp>
      <p:sp>
        <p:nvSpPr>
          <p:cNvPr id="39" name="Text 37"/>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40"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Supervision and safety</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Who is responsible for what</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A shared approach to safety</a:t>
            </a:r>
            <a:endParaRPr lang="en-US" sz="3000" dirty="0"/>
          </a:p>
        </p:txBody>
      </p:sp>
      <p:sp>
        <p:nvSpPr>
          <p:cNvPr id="7" name="Shape 5"/>
          <p:cNvSpPr/>
          <p:nvPr/>
        </p:nvSpPr>
        <p:spPr>
          <a:xfrm>
            <a:off x="731520" y="1691640"/>
            <a:ext cx="3246120" cy="2834640"/>
          </a:xfrm>
          <a:prstGeom prst="roundRect">
            <a:avLst>
              <a:gd name="adj" fmla="val 3871"/>
            </a:avLst>
          </a:prstGeom>
          <a:solidFill>
            <a:srgbClr val="EEF3FA"/>
          </a:solidFill>
          <a:ln w="15240">
            <a:solidFill>
              <a:srgbClr val="BED2EA"/>
            </a:solidFill>
            <a:prstDash val="solid"/>
          </a:ln>
        </p:spPr>
        <p:txBody>
          <a:bodyPr/>
          <a:lstStyle/>
          <a:p>
            <a:endParaRPr lang="en-GB"/>
          </a:p>
        </p:txBody>
      </p:sp>
      <p:sp>
        <p:nvSpPr>
          <p:cNvPr id="8" name="Text 6"/>
          <p:cNvSpPr/>
          <p:nvPr/>
        </p:nvSpPr>
        <p:spPr>
          <a:xfrm>
            <a:off x="877824" y="18105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9" name="Text 7"/>
          <p:cNvSpPr/>
          <p:nvPr/>
        </p:nvSpPr>
        <p:spPr>
          <a:xfrm>
            <a:off x="1389888" y="181965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High Adventure instructors</a:t>
            </a:r>
            <a:endParaRPr lang="en-US" sz="1550" dirty="0"/>
          </a:p>
        </p:txBody>
      </p:sp>
      <p:sp>
        <p:nvSpPr>
          <p:cNvPr id="10" name="Text 8"/>
          <p:cNvSpPr/>
          <p:nvPr/>
        </p:nvSpPr>
        <p:spPr>
          <a:xfrm>
            <a:off x="950976" y="2258568"/>
            <a:ext cx="2807208" cy="2121408"/>
          </a:xfrm>
          <a:prstGeom prst="rect">
            <a:avLst/>
          </a:prstGeom>
          <a:noFill/>
          <a:ln/>
        </p:spPr>
        <p:txBody>
          <a:bodyPr wrap="square" lIns="254" tIns="254" rIns="254" bIns="254" rtlCol="0" anchor="t">
            <a:normAutofit/>
          </a:bodyPr>
          <a:lstStyle/>
          <a:p>
            <a:pPr marL="0" indent="0">
              <a:buNone/>
            </a:pPr>
            <a:r>
              <a:rPr lang="en-US" sz="1120" dirty="0">
                <a:solidFill>
                  <a:srgbClr val="4F5D5A"/>
                </a:solidFill>
              </a:rPr>
              <a:t>Lead activity sessions, provide safety briefings, check equipment and dynamically risk assess activities. Instructors are DBS checked, appropriately qualified and first aid trained.</a:t>
            </a:r>
            <a:endParaRPr lang="en-US" sz="1120" dirty="0"/>
          </a:p>
        </p:txBody>
      </p:sp>
      <p:sp>
        <p:nvSpPr>
          <p:cNvPr id="11" name="Shape 9"/>
          <p:cNvSpPr/>
          <p:nvPr/>
        </p:nvSpPr>
        <p:spPr>
          <a:xfrm>
            <a:off x="4480560" y="1691640"/>
            <a:ext cx="3246120" cy="2834640"/>
          </a:xfrm>
          <a:prstGeom prst="roundRect">
            <a:avLst>
              <a:gd name="adj" fmla="val 3871"/>
            </a:avLst>
          </a:prstGeom>
          <a:solidFill>
            <a:srgbClr val="EEF6F0"/>
          </a:solidFill>
          <a:ln w="15240">
            <a:solidFill>
              <a:srgbClr val="B8D5C0"/>
            </a:solidFill>
            <a:prstDash val="solid"/>
          </a:ln>
        </p:spPr>
        <p:txBody>
          <a:bodyPr/>
          <a:lstStyle/>
          <a:p>
            <a:endParaRPr lang="en-GB"/>
          </a:p>
        </p:txBody>
      </p:sp>
      <p:sp>
        <p:nvSpPr>
          <p:cNvPr id="12" name="Text 10"/>
          <p:cNvSpPr/>
          <p:nvPr/>
        </p:nvSpPr>
        <p:spPr>
          <a:xfrm>
            <a:off x="4626864" y="18105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3" name="Text 11"/>
          <p:cNvSpPr/>
          <p:nvPr/>
        </p:nvSpPr>
        <p:spPr>
          <a:xfrm>
            <a:off x="5138928" y="181965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School staff</a:t>
            </a:r>
            <a:endParaRPr lang="en-US" sz="1550" dirty="0"/>
          </a:p>
        </p:txBody>
      </p:sp>
      <p:sp>
        <p:nvSpPr>
          <p:cNvPr id="14" name="Text 12"/>
          <p:cNvSpPr/>
          <p:nvPr/>
        </p:nvSpPr>
        <p:spPr>
          <a:xfrm>
            <a:off x="4700016" y="2258568"/>
            <a:ext cx="2807208" cy="2121408"/>
          </a:xfrm>
          <a:prstGeom prst="rect">
            <a:avLst/>
          </a:prstGeom>
          <a:noFill/>
          <a:ln/>
        </p:spPr>
        <p:txBody>
          <a:bodyPr wrap="square" lIns="254" tIns="254" rIns="254" bIns="254" rtlCol="0" anchor="t">
            <a:normAutofit/>
          </a:bodyPr>
          <a:lstStyle/>
          <a:p>
            <a:pPr marL="0" indent="0">
              <a:buNone/>
            </a:pPr>
            <a:r>
              <a:rPr lang="en-US" sz="1120" dirty="0">
                <a:solidFill>
                  <a:srgbClr val="4F5D5A"/>
                </a:solidFill>
              </a:rPr>
              <a:t>Supervise pupils throughout the visit, support behaviour and wellbeing, manage medication and take charge during meals, downtime and overnight.</a:t>
            </a:r>
            <a:endParaRPr lang="en-US" sz="1120" dirty="0"/>
          </a:p>
        </p:txBody>
      </p:sp>
      <p:sp>
        <p:nvSpPr>
          <p:cNvPr id="15" name="Shape 13"/>
          <p:cNvSpPr/>
          <p:nvPr/>
        </p:nvSpPr>
        <p:spPr>
          <a:xfrm>
            <a:off x="8229600" y="1691640"/>
            <a:ext cx="3246120" cy="2834640"/>
          </a:xfrm>
          <a:prstGeom prst="roundRect">
            <a:avLst>
              <a:gd name="adj" fmla="val 3871"/>
            </a:avLst>
          </a:prstGeom>
          <a:solidFill>
            <a:srgbClr val="FFF9EA"/>
          </a:solidFill>
          <a:ln w="15240">
            <a:solidFill>
              <a:srgbClr val="F4D183"/>
            </a:solidFill>
            <a:prstDash val="solid"/>
          </a:ln>
        </p:spPr>
        <p:txBody>
          <a:bodyPr/>
          <a:lstStyle/>
          <a:p>
            <a:endParaRPr lang="en-GB"/>
          </a:p>
        </p:txBody>
      </p:sp>
      <p:sp>
        <p:nvSpPr>
          <p:cNvPr id="16" name="Text 14"/>
          <p:cNvSpPr/>
          <p:nvPr/>
        </p:nvSpPr>
        <p:spPr>
          <a:xfrm>
            <a:off x="8375904" y="18105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7" name="Text 15"/>
          <p:cNvSpPr/>
          <p:nvPr/>
        </p:nvSpPr>
        <p:spPr>
          <a:xfrm>
            <a:off x="8887968" y="181965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Pupils</a:t>
            </a:r>
            <a:endParaRPr lang="en-US" sz="1550" dirty="0"/>
          </a:p>
        </p:txBody>
      </p:sp>
      <p:sp>
        <p:nvSpPr>
          <p:cNvPr id="18" name="Text 16"/>
          <p:cNvSpPr/>
          <p:nvPr/>
        </p:nvSpPr>
        <p:spPr>
          <a:xfrm>
            <a:off x="8449056" y="2258568"/>
            <a:ext cx="2807208" cy="2121408"/>
          </a:xfrm>
          <a:prstGeom prst="rect">
            <a:avLst/>
          </a:prstGeom>
          <a:noFill/>
          <a:ln/>
        </p:spPr>
        <p:txBody>
          <a:bodyPr wrap="square" lIns="254" tIns="254" rIns="254" bIns="254" rtlCol="0" anchor="t">
            <a:normAutofit/>
          </a:bodyPr>
          <a:lstStyle/>
          <a:p>
            <a:pPr marL="0" indent="0">
              <a:buNone/>
            </a:pPr>
            <a:r>
              <a:rPr lang="en-US" sz="1180" dirty="0">
                <a:solidFill>
                  <a:srgbClr val="4F5D5A"/>
                </a:solidFill>
              </a:rPr>
              <a:t>Listen carefully, follow instructions, stay with their group, respect others and report worries to an adult quickly.</a:t>
            </a:r>
            <a:endParaRPr lang="en-US" sz="1180" dirty="0"/>
          </a:p>
        </p:txBody>
      </p:sp>
      <p:sp>
        <p:nvSpPr>
          <p:cNvPr id="19" name="Shape 17"/>
          <p:cNvSpPr/>
          <p:nvPr/>
        </p:nvSpPr>
        <p:spPr>
          <a:xfrm>
            <a:off x="987552" y="5184648"/>
            <a:ext cx="10222992" cy="731520"/>
          </a:xfrm>
          <a:prstGeom prst="roundRect">
            <a:avLst>
              <a:gd name="adj" fmla="val 22500"/>
            </a:avLst>
          </a:prstGeom>
          <a:solidFill>
            <a:srgbClr val="173E35"/>
          </a:solidFill>
          <a:ln w="12700">
            <a:solidFill>
              <a:srgbClr val="173E35"/>
            </a:solidFill>
            <a:prstDash val="solid"/>
          </a:ln>
        </p:spPr>
        <p:txBody>
          <a:bodyPr/>
          <a:lstStyle/>
          <a:p>
            <a:endParaRPr lang="en-GB"/>
          </a:p>
        </p:txBody>
      </p:sp>
      <p:sp>
        <p:nvSpPr>
          <p:cNvPr id="20" name="Text 18"/>
          <p:cNvSpPr/>
          <p:nvPr/>
        </p:nvSpPr>
        <p:spPr>
          <a:xfrm>
            <a:off x="1298448" y="5431536"/>
            <a:ext cx="9619488" cy="201168"/>
          </a:xfrm>
          <a:prstGeom prst="rect">
            <a:avLst/>
          </a:prstGeom>
          <a:noFill/>
          <a:ln/>
        </p:spPr>
        <p:txBody>
          <a:bodyPr wrap="square" lIns="0" tIns="0" rIns="0" bIns="0" rtlCol="0" anchor="ctr"/>
          <a:lstStyle/>
          <a:p>
            <a:pPr marL="0" indent="0" algn="ctr">
              <a:buNone/>
            </a:pPr>
            <a:r>
              <a:rPr lang="en-US" sz="1420" b="1" dirty="0">
                <a:solidFill>
                  <a:srgbClr val="FFFFFF"/>
                </a:solidFill>
              </a:rPr>
              <a:t>Registers and headcounts will happen regularly. Pupils will move around the site in supervised groups.</a:t>
            </a:r>
            <a:endParaRPr lang="en-US" sz="1420" dirty="0"/>
          </a:p>
        </p:txBody>
      </p:sp>
      <p:sp>
        <p:nvSpPr>
          <p:cNvPr id="21" name="Text 19"/>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Communication with home</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How we will keep in touch</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Staying connected</a:t>
            </a:r>
            <a:endParaRPr lang="en-US" sz="3000" dirty="0"/>
          </a:p>
        </p:txBody>
      </p:sp>
      <p:sp>
        <p:nvSpPr>
          <p:cNvPr id="7" name="Shape 5"/>
          <p:cNvSpPr/>
          <p:nvPr/>
        </p:nvSpPr>
        <p:spPr>
          <a:xfrm>
            <a:off x="749808" y="1828800"/>
            <a:ext cx="3246120" cy="2148840"/>
          </a:xfrm>
          <a:prstGeom prst="roundRect">
            <a:avLst>
              <a:gd name="adj" fmla="val 5106"/>
            </a:avLst>
          </a:prstGeom>
          <a:solidFill>
            <a:srgbClr val="EEF6F0"/>
          </a:solidFill>
          <a:ln w="15240">
            <a:solidFill>
              <a:srgbClr val="B8D5C0"/>
            </a:solidFill>
            <a:prstDash val="solid"/>
          </a:ln>
        </p:spPr>
        <p:txBody>
          <a:bodyPr/>
          <a:lstStyle/>
          <a:p>
            <a:endParaRPr lang="en-GB"/>
          </a:p>
        </p:txBody>
      </p:sp>
      <p:sp>
        <p:nvSpPr>
          <p:cNvPr id="8" name="Text 6"/>
          <p:cNvSpPr/>
          <p:nvPr/>
        </p:nvSpPr>
        <p:spPr>
          <a:xfrm>
            <a:off x="896112"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9" name="Text 7"/>
          <p:cNvSpPr/>
          <p:nvPr/>
        </p:nvSpPr>
        <p:spPr>
          <a:xfrm>
            <a:off x="1408176"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Updates from school</a:t>
            </a:r>
            <a:endParaRPr lang="en-US" sz="1550" dirty="0"/>
          </a:p>
        </p:txBody>
      </p:sp>
      <p:sp>
        <p:nvSpPr>
          <p:cNvPr id="10" name="Text 8"/>
          <p:cNvSpPr/>
          <p:nvPr/>
        </p:nvSpPr>
        <p:spPr>
          <a:xfrm>
            <a:off x="969264" y="2395728"/>
            <a:ext cx="2807208" cy="14356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We will share updates when we can through X</a:t>
            </a:r>
            <a:endParaRPr lang="en-US" sz="1240" dirty="0"/>
          </a:p>
        </p:txBody>
      </p:sp>
      <p:sp>
        <p:nvSpPr>
          <p:cNvPr id="11" name="Shape 9"/>
          <p:cNvSpPr/>
          <p:nvPr/>
        </p:nvSpPr>
        <p:spPr>
          <a:xfrm>
            <a:off x="4462272" y="1828800"/>
            <a:ext cx="3246120" cy="2148840"/>
          </a:xfrm>
          <a:prstGeom prst="roundRect">
            <a:avLst>
              <a:gd name="adj" fmla="val 5106"/>
            </a:avLst>
          </a:prstGeom>
          <a:solidFill>
            <a:srgbClr val="FFF9EA"/>
          </a:solidFill>
          <a:ln w="15240">
            <a:solidFill>
              <a:srgbClr val="F4D183"/>
            </a:solidFill>
            <a:prstDash val="solid"/>
          </a:ln>
        </p:spPr>
        <p:txBody>
          <a:bodyPr/>
          <a:lstStyle/>
          <a:p>
            <a:endParaRPr lang="en-GB"/>
          </a:p>
        </p:txBody>
      </p:sp>
      <p:sp>
        <p:nvSpPr>
          <p:cNvPr id="12" name="Text 10"/>
          <p:cNvSpPr/>
          <p:nvPr/>
        </p:nvSpPr>
        <p:spPr>
          <a:xfrm>
            <a:off x="4608576"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3" name="Text 11"/>
          <p:cNvSpPr/>
          <p:nvPr/>
        </p:nvSpPr>
        <p:spPr>
          <a:xfrm>
            <a:off x="5120640"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No pupil phones</a:t>
            </a:r>
            <a:endParaRPr lang="en-US" sz="1550" dirty="0"/>
          </a:p>
        </p:txBody>
      </p:sp>
      <p:sp>
        <p:nvSpPr>
          <p:cNvPr id="14" name="Text 12"/>
          <p:cNvSpPr/>
          <p:nvPr/>
        </p:nvSpPr>
        <p:spPr>
          <a:xfrm>
            <a:off x="4681728" y="2395728"/>
            <a:ext cx="2807208" cy="14356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Pupils should not bring mobile phones or expensive electronics. This helps them settle and keeps belongings safe.</a:t>
            </a:r>
            <a:endParaRPr lang="en-US" sz="1240" dirty="0"/>
          </a:p>
        </p:txBody>
      </p:sp>
      <p:sp>
        <p:nvSpPr>
          <p:cNvPr id="15" name="Shape 13"/>
          <p:cNvSpPr/>
          <p:nvPr/>
        </p:nvSpPr>
        <p:spPr>
          <a:xfrm>
            <a:off x="8174736" y="1828800"/>
            <a:ext cx="3246120" cy="2148840"/>
          </a:xfrm>
          <a:prstGeom prst="roundRect">
            <a:avLst>
              <a:gd name="adj" fmla="val 5106"/>
            </a:avLst>
          </a:prstGeom>
          <a:solidFill>
            <a:srgbClr val="EEF3FA"/>
          </a:solidFill>
          <a:ln w="15240">
            <a:solidFill>
              <a:srgbClr val="BED2EA"/>
            </a:solidFill>
            <a:prstDash val="solid"/>
          </a:ln>
        </p:spPr>
        <p:txBody>
          <a:bodyPr/>
          <a:lstStyle/>
          <a:p>
            <a:endParaRPr lang="en-GB"/>
          </a:p>
        </p:txBody>
      </p:sp>
      <p:sp>
        <p:nvSpPr>
          <p:cNvPr id="16" name="Text 14"/>
          <p:cNvSpPr/>
          <p:nvPr/>
        </p:nvSpPr>
        <p:spPr>
          <a:xfrm>
            <a:off x="8321040"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7" name="Text 15"/>
          <p:cNvSpPr/>
          <p:nvPr/>
        </p:nvSpPr>
        <p:spPr>
          <a:xfrm>
            <a:off x="8833104"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Direct contact if needed</a:t>
            </a:r>
            <a:endParaRPr lang="en-US" sz="1550" dirty="0"/>
          </a:p>
        </p:txBody>
      </p:sp>
      <p:sp>
        <p:nvSpPr>
          <p:cNvPr id="18" name="Text 16"/>
          <p:cNvSpPr/>
          <p:nvPr/>
        </p:nvSpPr>
        <p:spPr>
          <a:xfrm>
            <a:off x="8394192" y="2395728"/>
            <a:ext cx="2807208" cy="14356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School will contact parents directly for significant medical, wellbeing, behaviour or homesickness concerns.</a:t>
            </a:r>
            <a:endParaRPr lang="en-US" sz="1240" dirty="0"/>
          </a:p>
        </p:txBody>
      </p:sp>
      <p:sp>
        <p:nvSpPr>
          <p:cNvPr id="19" name="Shape 17"/>
          <p:cNvSpPr/>
          <p:nvPr/>
        </p:nvSpPr>
        <p:spPr>
          <a:xfrm>
            <a:off x="1828800" y="4892040"/>
            <a:ext cx="8549640" cy="685800"/>
          </a:xfrm>
          <a:prstGeom prst="roundRect">
            <a:avLst>
              <a:gd name="adj" fmla="val 24000"/>
            </a:avLst>
          </a:prstGeom>
          <a:solidFill>
            <a:srgbClr val="173E35"/>
          </a:solidFill>
          <a:ln w="12700">
            <a:solidFill>
              <a:srgbClr val="173E35"/>
            </a:solidFill>
            <a:prstDash val="solid"/>
          </a:ln>
        </p:spPr>
        <p:txBody>
          <a:bodyPr/>
          <a:lstStyle/>
          <a:p>
            <a:endParaRPr lang="en-GB"/>
          </a:p>
        </p:txBody>
      </p:sp>
      <p:sp>
        <p:nvSpPr>
          <p:cNvPr id="20" name="Text 18"/>
          <p:cNvSpPr/>
          <p:nvPr/>
        </p:nvSpPr>
        <p:spPr>
          <a:xfrm>
            <a:off x="2084832" y="5120640"/>
            <a:ext cx="8046720" cy="201168"/>
          </a:xfrm>
          <a:prstGeom prst="rect">
            <a:avLst/>
          </a:prstGeom>
          <a:noFill/>
          <a:ln/>
        </p:spPr>
        <p:txBody>
          <a:bodyPr wrap="square" lIns="0" tIns="0" rIns="0" bIns="0" rtlCol="0" anchor="ctr"/>
          <a:lstStyle/>
          <a:p>
            <a:pPr marL="0" indent="0" algn="ctr">
              <a:buNone/>
            </a:pPr>
            <a:r>
              <a:rPr lang="en-US" sz="1650" b="1" dirty="0">
                <a:solidFill>
                  <a:srgbClr val="FFFFFF"/>
                </a:solidFill>
              </a:rPr>
              <a:t>No news usually means everything is going well.</a:t>
            </a:r>
            <a:endParaRPr lang="en-US" sz="1650" dirty="0"/>
          </a:p>
        </p:txBody>
      </p:sp>
      <p:sp>
        <p:nvSpPr>
          <p:cNvPr id="21" name="Text 19"/>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Parent actions</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Before departure</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What we need from parents and carers</a:t>
            </a:r>
            <a:endParaRPr lang="en-US" sz="3000" dirty="0"/>
          </a:p>
        </p:txBody>
      </p:sp>
      <p:sp>
        <p:nvSpPr>
          <p:cNvPr id="7" name="Shape 5"/>
          <p:cNvSpPr/>
          <p:nvPr/>
        </p:nvSpPr>
        <p:spPr>
          <a:xfrm>
            <a:off x="749808" y="1572768"/>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8" name="Shape 6"/>
          <p:cNvSpPr/>
          <p:nvPr/>
        </p:nvSpPr>
        <p:spPr>
          <a:xfrm>
            <a:off x="950976" y="1828800"/>
            <a:ext cx="438912" cy="438912"/>
          </a:xfrm>
          <a:prstGeom prst="ellipse">
            <a:avLst/>
          </a:prstGeom>
          <a:solidFill>
            <a:srgbClr val="D62828"/>
          </a:solidFill>
          <a:ln w="12700">
            <a:solidFill>
              <a:srgbClr val="D62828"/>
            </a:solidFill>
            <a:prstDash val="solid"/>
          </a:ln>
        </p:spPr>
        <p:txBody>
          <a:bodyPr/>
          <a:lstStyle/>
          <a:p>
            <a:endParaRPr lang="en-GB"/>
          </a:p>
        </p:txBody>
      </p:sp>
      <p:sp>
        <p:nvSpPr>
          <p:cNvPr id="9" name="Text 7"/>
          <p:cNvSpPr/>
          <p:nvPr/>
        </p:nvSpPr>
        <p:spPr>
          <a:xfrm>
            <a:off x="950976" y="1892808"/>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1</a:t>
            </a:r>
            <a:endParaRPr lang="en-US" sz="1300" dirty="0"/>
          </a:p>
        </p:txBody>
      </p:sp>
      <p:sp>
        <p:nvSpPr>
          <p:cNvPr id="10" name="Text 8"/>
          <p:cNvSpPr/>
          <p:nvPr/>
        </p:nvSpPr>
        <p:spPr>
          <a:xfrm>
            <a:off x="1536192" y="1773936"/>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Return the medical form</a:t>
            </a:r>
            <a:endParaRPr lang="en-US" sz="1400" dirty="0"/>
          </a:p>
        </p:txBody>
      </p:sp>
      <p:sp>
        <p:nvSpPr>
          <p:cNvPr id="11" name="Text 9"/>
          <p:cNvSpPr/>
          <p:nvPr/>
        </p:nvSpPr>
        <p:spPr>
          <a:xfrm>
            <a:off x="1536192" y="2075688"/>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Include current health, medication, sleep and wellbeing information.</a:t>
            </a:r>
            <a:endParaRPr lang="en-US" sz="960" dirty="0"/>
          </a:p>
        </p:txBody>
      </p:sp>
      <p:sp>
        <p:nvSpPr>
          <p:cNvPr id="12" name="Shape 10"/>
          <p:cNvSpPr/>
          <p:nvPr/>
        </p:nvSpPr>
        <p:spPr>
          <a:xfrm>
            <a:off x="749808" y="2926080"/>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13" name="Shape 11"/>
          <p:cNvSpPr/>
          <p:nvPr/>
        </p:nvSpPr>
        <p:spPr>
          <a:xfrm>
            <a:off x="950976" y="3182112"/>
            <a:ext cx="438912" cy="438912"/>
          </a:xfrm>
          <a:prstGeom prst="ellipse">
            <a:avLst/>
          </a:prstGeom>
          <a:solidFill>
            <a:srgbClr val="2F6B4F"/>
          </a:solidFill>
          <a:ln w="12700">
            <a:solidFill>
              <a:srgbClr val="2F6B4F"/>
            </a:solidFill>
            <a:prstDash val="solid"/>
          </a:ln>
        </p:spPr>
        <p:txBody>
          <a:bodyPr/>
          <a:lstStyle/>
          <a:p>
            <a:endParaRPr lang="en-GB"/>
          </a:p>
        </p:txBody>
      </p:sp>
      <p:sp>
        <p:nvSpPr>
          <p:cNvPr id="14" name="Text 12"/>
          <p:cNvSpPr/>
          <p:nvPr/>
        </p:nvSpPr>
        <p:spPr>
          <a:xfrm>
            <a:off x="950976" y="3246120"/>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2</a:t>
            </a:r>
            <a:endParaRPr lang="en-US" sz="1300" dirty="0"/>
          </a:p>
        </p:txBody>
      </p:sp>
      <p:sp>
        <p:nvSpPr>
          <p:cNvPr id="15" name="Text 13"/>
          <p:cNvSpPr/>
          <p:nvPr/>
        </p:nvSpPr>
        <p:spPr>
          <a:xfrm>
            <a:off x="1536192" y="3127248"/>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Confirm dietary needs</a:t>
            </a:r>
            <a:endParaRPr lang="en-US" sz="1400" dirty="0"/>
          </a:p>
        </p:txBody>
      </p:sp>
      <p:sp>
        <p:nvSpPr>
          <p:cNvPr id="16" name="Text 14"/>
          <p:cNvSpPr/>
          <p:nvPr/>
        </p:nvSpPr>
        <p:spPr>
          <a:xfrm>
            <a:off x="1536192" y="3429000"/>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Write down allergies, intolerances and food requirements clearly.</a:t>
            </a:r>
            <a:endParaRPr lang="en-US" sz="960" dirty="0"/>
          </a:p>
        </p:txBody>
      </p:sp>
      <p:sp>
        <p:nvSpPr>
          <p:cNvPr id="17" name="Shape 15"/>
          <p:cNvSpPr/>
          <p:nvPr/>
        </p:nvSpPr>
        <p:spPr>
          <a:xfrm>
            <a:off x="749808" y="4279392"/>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18" name="Shape 16"/>
          <p:cNvSpPr/>
          <p:nvPr/>
        </p:nvSpPr>
        <p:spPr>
          <a:xfrm>
            <a:off x="950976" y="4535424"/>
            <a:ext cx="438912" cy="438912"/>
          </a:xfrm>
          <a:prstGeom prst="ellipse">
            <a:avLst/>
          </a:prstGeom>
          <a:solidFill>
            <a:srgbClr val="D62828"/>
          </a:solidFill>
          <a:ln w="12700">
            <a:solidFill>
              <a:srgbClr val="D62828"/>
            </a:solidFill>
            <a:prstDash val="solid"/>
          </a:ln>
        </p:spPr>
        <p:txBody>
          <a:bodyPr/>
          <a:lstStyle/>
          <a:p>
            <a:endParaRPr lang="en-GB"/>
          </a:p>
        </p:txBody>
      </p:sp>
      <p:sp>
        <p:nvSpPr>
          <p:cNvPr id="19" name="Text 17"/>
          <p:cNvSpPr/>
          <p:nvPr/>
        </p:nvSpPr>
        <p:spPr>
          <a:xfrm>
            <a:off x="950976" y="4599432"/>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3</a:t>
            </a:r>
            <a:endParaRPr lang="en-US" sz="1300" dirty="0"/>
          </a:p>
        </p:txBody>
      </p:sp>
      <p:sp>
        <p:nvSpPr>
          <p:cNvPr id="20" name="Text 18"/>
          <p:cNvSpPr/>
          <p:nvPr/>
        </p:nvSpPr>
        <p:spPr>
          <a:xfrm>
            <a:off x="1536192" y="4480560"/>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Complete payment and consent</a:t>
            </a:r>
            <a:endParaRPr lang="en-US" sz="1400" dirty="0"/>
          </a:p>
        </p:txBody>
      </p:sp>
      <p:sp>
        <p:nvSpPr>
          <p:cNvPr id="21" name="Text 19"/>
          <p:cNvSpPr/>
          <p:nvPr/>
        </p:nvSpPr>
        <p:spPr>
          <a:xfrm>
            <a:off x="1536192" y="4782312"/>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Please check Arbor and contact school if there is an issue.</a:t>
            </a:r>
            <a:endParaRPr lang="en-US" sz="960" dirty="0"/>
          </a:p>
        </p:txBody>
      </p:sp>
      <p:sp>
        <p:nvSpPr>
          <p:cNvPr id="22" name="Shape 20"/>
          <p:cNvSpPr/>
          <p:nvPr/>
        </p:nvSpPr>
        <p:spPr>
          <a:xfrm>
            <a:off x="6236208" y="1572768"/>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23" name="Shape 21"/>
          <p:cNvSpPr/>
          <p:nvPr/>
        </p:nvSpPr>
        <p:spPr>
          <a:xfrm>
            <a:off x="6437376" y="1828800"/>
            <a:ext cx="438912" cy="438912"/>
          </a:xfrm>
          <a:prstGeom prst="ellipse">
            <a:avLst/>
          </a:prstGeom>
          <a:solidFill>
            <a:srgbClr val="2F6B4F"/>
          </a:solidFill>
          <a:ln w="12700">
            <a:solidFill>
              <a:srgbClr val="2F6B4F"/>
            </a:solidFill>
            <a:prstDash val="solid"/>
          </a:ln>
        </p:spPr>
        <p:txBody>
          <a:bodyPr/>
          <a:lstStyle/>
          <a:p>
            <a:endParaRPr lang="en-GB"/>
          </a:p>
        </p:txBody>
      </p:sp>
      <p:sp>
        <p:nvSpPr>
          <p:cNvPr id="24" name="Text 22"/>
          <p:cNvSpPr/>
          <p:nvPr/>
        </p:nvSpPr>
        <p:spPr>
          <a:xfrm>
            <a:off x="6437376" y="1892808"/>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4</a:t>
            </a:r>
            <a:endParaRPr lang="en-US" sz="1300" dirty="0"/>
          </a:p>
        </p:txBody>
      </p:sp>
      <p:sp>
        <p:nvSpPr>
          <p:cNvPr id="25" name="Text 23"/>
          <p:cNvSpPr/>
          <p:nvPr/>
        </p:nvSpPr>
        <p:spPr>
          <a:xfrm>
            <a:off x="7022592" y="1773936"/>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Check emergency contacts</a:t>
            </a:r>
            <a:endParaRPr lang="en-US" sz="1400" dirty="0"/>
          </a:p>
        </p:txBody>
      </p:sp>
      <p:sp>
        <p:nvSpPr>
          <p:cNvPr id="26" name="Text 24"/>
          <p:cNvSpPr/>
          <p:nvPr/>
        </p:nvSpPr>
        <p:spPr>
          <a:xfrm>
            <a:off x="7022592" y="2075688"/>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Make sure phone numbers are correct and available during the trip.</a:t>
            </a:r>
            <a:endParaRPr lang="en-US" sz="960" dirty="0"/>
          </a:p>
        </p:txBody>
      </p:sp>
      <p:sp>
        <p:nvSpPr>
          <p:cNvPr id="27" name="Shape 25"/>
          <p:cNvSpPr/>
          <p:nvPr/>
        </p:nvSpPr>
        <p:spPr>
          <a:xfrm>
            <a:off x="6236208" y="2926080"/>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28" name="Shape 26"/>
          <p:cNvSpPr/>
          <p:nvPr/>
        </p:nvSpPr>
        <p:spPr>
          <a:xfrm>
            <a:off x="6437376" y="3182112"/>
            <a:ext cx="438912" cy="438912"/>
          </a:xfrm>
          <a:prstGeom prst="ellipse">
            <a:avLst/>
          </a:prstGeom>
          <a:solidFill>
            <a:srgbClr val="D62828"/>
          </a:solidFill>
          <a:ln w="12700">
            <a:solidFill>
              <a:srgbClr val="D62828"/>
            </a:solidFill>
            <a:prstDash val="solid"/>
          </a:ln>
        </p:spPr>
        <p:txBody>
          <a:bodyPr/>
          <a:lstStyle/>
          <a:p>
            <a:endParaRPr lang="en-GB"/>
          </a:p>
        </p:txBody>
      </p:sp>
      <p:sp>
        <p:nvSpPr>
          <p:cNvPr id="29" name="Text 27"/>
          <p:cNvSpPr/>
          <p:nvPr/>
        </p:nvSpPr>
        <p:spPr>
          <a:xfrm>
            <a:off x="6437376" y="3246120"/>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5</a:t>
            </a:r>
            <a:endParaRPr lang="en-US" sz="1300" dirty="0"/>
          </a:p>
        </p:txBody>
      </p:sp>
      <p:sp>
        <p:nvSpPr>
          <p:cNvPr id="30" name="Text 28"/>
          <p:cNvSpPr/>
          <p:nvPr/>
        </p:nvSpPr>
        <p:spPr>
          <a:xfrm>
            <a:off x="7022592" y="3127248"/>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Pack using the kit list</a:t>
            </a:r>
            <a:endParaRPr lang="en-US" sz="1400" dirty="0"/>
          </a:p>
        </p:txBody>
      </p:sp>
      <p:sp>
        <p:nvSpPr>
          <p:cNvPr id="31" name="Text 29"/>
          <p:cNvSpPr/>
          <p:nvPr/>
        </p:nvSpPr>
        <p:spPr>
          <a:xfrm>
            <a:off x="7022592" y="3429000"/>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Label everything and include waterproofs, warm layers and spare clothes.</a:t>
            </a:r>
            <a:endParaRPr lang="en-US" sz="960" dirty="0"/>
          </a:p>
        </p:txBody>
      </p:sp>
      <p:sp>
        <p:nvSpPr>
          <p:cNvPr id="32" name="Shape 30"/>
          <p:cNvSpPr/>
          <p:nvPr/>
        </p:nvSpPr>
        <p:spPr>
          <a:xfrm>
            <a:off x="6236208" y="4279392"/>
            <a:ext cx="5166360" cy="960120"/>
          </a:xfrm>
          <a:prstGeom prst="roundRect">
            <a:avLst>
              <a:gd name="adj" fmla="val 13333"/>
            </a:avLst>
          </a:prstGeom>
          <a:solidFill>
            <a:srgbClr val="FFFFFF"/>
          </a:solidFill>
          <a:ln w="12700">
            <a:solidFill>
              <a:srgbClr val="D0D8D2"/>
            </a:solidFill>
            <a:prstDash val="solid"/>
          </a:ln>
        </p:spPr>
        <p:txBody>
          <a:bodyPr/>
          <a:lstStyle/>
          <a:p>
            <a:endParaRPr lang="en-GB"/>
          </a:p>
        </p:txBody>
      </p:sp>
      <p:sp>
        <p:nvSpPr>
          <p:cNvPr id="33" name="Shape 31"/>
          <p:cNvSpPr/>
          <p:nvPr/>
        </p:nvSpPr>
        <p:spPr>
          <a:xfrm>
            <a:off x="6437376" y="4535424"/>
            <a:ext cx="438912" cy="438912"/>
          </a:xfrm>
          <a:prstGeom prst="ellipse">
            <a:avLst/>
          </a:prstGeom>
          <a:solidFill>
            <a:srgbClr val="2F6B4F"/>
          </a:solidFill>
          <a:ln w="12700">
            <a:solidFill>
              <a:srgbClr val="2F6B4F"/>
            </a:solidFill>
            <a:prstDash val="solid"/>
          </a:ln>
        </p:spPr>
        <p:txBody>
          <a:bodyPr/>
          <a:lstStyle/>
          <a:p>
            <a:endParaRPr lang="en-GB"/>
          </a:p>
        </p:txBody>
      </p:sp>
      <p:sp>
        <p:nvSpPr>
          <p:cNvPr id="34" name="Text 32"/>
          <p:cNvSpPr/>
          <p:nvPr/>
        </p:nvSpPr>
        <p:spPr>
          <a:xfrm>
            <a:off x="6437376" y="4599432"/>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6</a:t>
            </a:r>
            <a:endParaRPr lang="en-US" sz="1300" dirty="0"/>
          </a:p>
        </p:txBody>
      </p:sp>
      <p:sp>
        <p:nvSpPr>
          <p:cNvPr id="35" name="Text 33"/>
          <p:cNvSpPr/>
          <p:nvPr/>
        </p:nvSpPr>
        <p:spPr>
          <a:xfrm>
            <a:off x="7022592" y="4480560"/>
            <a:ext cx="4160520" cy="219456"/>
          </a:xfrm>
          <a:prstGeom prst="rect">
            <a:avLst/>
          </a:prstGeom>
          <a:noFill/>
          <a:ln/>
        </p:spPr>
        <p:txBody>
          <a:bodyPr wrap="square" lIns="0" tIns="0" rIns="0" bIns="0" rtlCol="0" anchor="ctr"/>
          <a:lstStyle/>
          <a:p>
            <a:pPr marL="0" indent="0">
              <a:buNone/>
            </a:pPr>
            <a:r>
              <a:rPr lang="en-US" sz="1400" b="1" dirty="0">
                <a:solidFill>
                  <a:srgbClr val="173E35"/>
                </a:solidFill>
              </a:rPr>
              <a:t>Speak to us privately</a:t>
            </a:r>
            <a:endParaRPr lang="en-US" sz="1400" dirty="0"/>
          </a:p>
        </p:txBody>
      </p:sp>
      <p:sp>
        <p:nvSpPr>
          <p:cNvPr id="36" name="Text 34"/>
          <p:cNvSpPr/>
          <p:nvPr/>
        </p:nvSpPr>
        <p:spPr>
          <a:xfrm>
            <a:off x="7022592" y="4782312"/>
            <a:ext cx="4160520" cy="228600"/>
          </a:xfrm>
          <a:prstGeom prst="rect">
            <a:avLst/>
          </a:prstGeom>
          <a:noFill/>
          <a:ln/>
        </p:spPr>
        <p:txBody>
          <a:bodyPr wrap="square" lIns="0" tIns="0" rIns="0" bIns="0" rtlCol="0" anchor="ctr">
            <a:normAutofit/>
          </a:bodyPr>
          <a:lstStyle/>
          <a:p>
            <a:pPr marL="0" indent="0">
              <a:buNone/>
            </a:pPr>
            <a:r>
              <a:rPr lang="en-US" sz="960" dirty="0">
                <a:solidFill>
                  <a:srgbClr val="4F5D5A"/>
                </a:solidFill>
              </a:rPr>
              <a:t>Share any worries or information that may help us support your child.</a:t>
            </a:r>
            <a:endParaRPr lang="en-US" sz="960" dirty="0"/>
          </a:p>
        </p:txBody>
      </p:sp>
      <p:sp>
        <p:nvSpPr>
          <p:cNvPr id="37" name="Shape 35"/>
          <p:cNvSpPr/>
          <p:nvPr/>
        </p:nvSpPr>
        <p:spPr>
          <a:xfrm>
            <a:off x="1920240" y="5897880"/>
            <a:ext cx="8321040" cy="393192"/>
          </a:xfrm>
          <a:prstGeom prst="roundRect">
            <a:avLst>
              <a:gd name="adj" fmla="val 27907"/>
            </a:avLst>
          </a:prstGeom>
          <a:solidFill>
            <a:srgbClr val="FFF0F0"/>
          </a:solidFill>
          <a:ln w="12700">
            <a:solidFill>
              <a:srgbClr val="F3B5B5"/>
            </a:solidFill>
            <a:prstDash val="solid"/>
          </a:ln>
        </p:spPr>
        <p:txBody>
          <a:bodyPr/>
          <a:lstStyle/>
          <a:p>
            <a:endParaRPr lang="en-GB"/>
          </a:p>
        </p:txBody>
      </p:sp>
      <p:sp>
        <p:nvSpPr>
          <p:cNvPr id="38" name="Text 36"/>
          <p:cNvSpPr/>
          <p:nvPr/>
        </p:nvSpPr>
        <p:spPr>
          <a:xfrm>
            <a:off x="2157984" y="6025896"/>
            <a:ext cx="7863840" cy="128016"/>
          </a:xfrm>
          <a:prstGeom prst="rect">
            <a:avLst/>
          </a:prstGeom>
          <a:noFill/>
          <a:ln/>
        </p:spPr>
        <p:txBody>
          <a:bodyPr wrap="square" lIns="0" tIns="0" rIns="0" bIns="0" rtlCol="0" anchor="ctr"/>
          <a:lstStyle/>
          <a:p>
            <a:pPr marL="0" indent="0" algn="ctr">
              <a:buNone/>
            </a:pPr>
            <a:r>
              <a:rPr lang="en-US" sz="1030" b="1" dirty="0">
                <a:solidFill>
                  <a:srgbClr val="D62828"/>
                </a:solidFill>
              </a:rPr>
              <a:t>Please return outstanding forms as soon as possible so final arrangements can be confirmed.</a:t>
            </a:r>
            <a:endParaRPr lang="en-US" sz="1030" dirty="0"/>
          </a:p>
        </p:txBody>
      </p:sp>
      <p:sp>
        <p:nvSpPr>
          <p:cNvPr id="39" name="Text 37"/>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40"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Questions</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Thank you</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Shape 4"/>
          <p:cNvSpPr/>
          <p:nvPr/>
        </p:nvSpPr>
        <p:spPr>
          <a:xfrm>
            <a:off x="0" y="640080"/>
            <a:ext cx="12191695" cy="6217920"/>
          </a:xfrm>
          <a:prstGeom prst="rect">
            <a:avLst/>
          </a:prstGeom>
          <a:solidFill>
            <a:srgbClr val="173E35"/>
          </a:solidFill>
          <a:ln w="12700">
            <a:solidFill>
              <a:srgbClr val="173E35"/>
            </a:solidFill>
            <a:prstDash val="solid"/>
          </a:ln>
        </p:spPr>
        <p:txBody>
          <a:bodyPr/>
          <a:lstStyle/>
          <a:p>
            <a:endParaRPr lang="en-GB"/>
          </a:p>
        </p:txBody>
      </p:sp>
      <p:pic>
        <p:nvPicPr>
          <p:cNvPr id="7" name="Image 0" descr="/mnt/data/tawd_parent_ppt_assets_custom/fire_header.png"/>
          <p:cNvPicPr>
            <a:picLocks noChangeAspect="1"/>
          </p:cNvPicPr>
          <p:nvPr/>
        </p:nvPicPr>
        <p:blipFill>
          <a:blip r:embed="rId3">
            <a:alphaModFix amt="65000"/>
          </a:blip>
          <a:stretch>
            <a:fillRect/>
          </a:stretch>
        </p:blipFill>
        <p:spPr>
          <a:xfrm>
            <a:off x="0" y="640080"/>
            <a:ext cx="12191695" cy="6217920"/>
          </a:xfrm>
          <a:prstGeom prst="rect">
            <a:avLst/>
          </a:prstGeom>
        </p:spPr>
      </p:pic>
      <p:sp>
        <p:nvSpPr>
          <p:cNvPr id="8" name="Shape 5"/>
          <p:cNvSpPr/>
          <p:nvPr/>
        </p:nvSpPr>
        <p:spPr>
          <a:xfrm>
            <a:off x="0" y="640080"/>
            <a:ext cx="12191695" cy="6217920"/>
          </a:xfrm>
          <a:prstGeom prst="rect">
            <a:avLst/>
          </a:prstGeom>
          <a:solidFill>
            <a:srgbClr val="173E35">
              <a:alpha val="75000"/>
            </a:srgbClr>
          </a:solidFill>
          <a:ln w="12700">
            <a:solidFill>
              <a:srgbClr val="173E35">
                <a:alpha val="0"/>
              </a:srgbClr>
            </a:solidFill>
            <a:prstDash val="solid"/>
          </a:ln>
        </p:spPr>
        <p:txBody>
          <a:bodyPr/>
          <a:lstStyle/>
          <a:p>
            <a:endParaRPr lang="en-GB"/>
          </a:p>
        </p:txBody>
      </p:sp>
      <p:sp>
        <p:nvSpPr>
          <p:cNvPr id="9" name="Text 6"/>
          <p:cNvSpPr/>
          <p:nvPr/>
        </p:nvSpPr>
        <p:spPr>
          <a:xfrm>
            <a:off x="914400" y="2331720"/>
            <a:ext cx="10332720" cy="731520"/>
          </a:xfrm>
          <a:prstGeom prst="rect">
            <a:avLst/>
          </a:prstGeom>
          <a:noFill/>
          <a:ln/>
        </p:spPr>
        <p:txBody>
          <a:bodyPr wrap="square" lIns="0" tIns="0" rIns="0" bIns="0" rtlCol="0" anchor="ctr"/>
          <a:lstStyle/>
          <a:p>
            <a:pPr marL="0" indent="0" algn="ctr">
              <a:buNone/>
            </a:pPr>
            <a:r>
              <a:rPr lang="en-US" sz="5000" b="1" dirty="0">
                <a:solidFill>
                  <a:srgbClr val="FFFFFF"/>
                </a:solidFill>
                <a:latin typeface="Aptos Display" pitchFamily="34" charset="0"/>
                <a:ea typeface="Aptos Display" pitchFamily="34" charset="-122"/>
                <a:cs typeface="Aptos Display" pitchFamily="34" charset="-120"/>
              </a:rPr>
              <a:t>Any questions?</a:t>
            </a:r>
            <a:endParaRPr lang="en-US" sz="5000" dirty="0"/>
          </a:p>
        </p:txBody>
      </p:sp>
      <p:sp>
        <p:nvSpPr>
          <p:cNvPr id="10" name="Text 7"/>
          <p:cNvSpPr/>
          <p:nvPr/>
        </p:nvSpPr>
        <p:spPr>
          <a:xfrm>
            <a:off x="1920240" y="3291840"/>
            <a:ext cx="8366760" cy="365760"/>
          </a:xfrm>
          <a:prstGeom prst="rect">
            <a:avLst/>
          </a:prstGeom>
          <a:noFill/>
          <a:ln/>
        </p:spPr>
        <p:txBody>
          <a:bodyPr wrap="square" lIns="0" tIns="0" rIns="0" bIns="0" rtlCol="0" anchor="ctr">
            <a:normAutofit/>
          </a:bodyPr>
          <a:lstStyle/>
          <a:p>
            <a:pPr marL="0" indent="0" algn="ctr">
              <a:buNone/>
            </a:pPr>
            <a:r>
              <a:rPr lang="en-US" sz="1600" dirty="0">
                <a:solidFill>
                  <a:srgbClr val="F7F5EF"/>
                </a:solidFill>
              </a:rPr>
              <a:t>Please stay behind to discuss individual medical, dietary, sleep or wellbeing concerns privately.</a:t>
            </a:r>
            <a:endParaRPr lang="en-US" sz="1600" dirty="0"/>
          </a:p>
        </p:txBody>
      </p:sp>
      <p:sp>
        <p:nvSpPr>
          <p:cNvPr id="11" name="Shape 8"/>
          <p:cNvSpPr/>
          <p:nvPr/>
        </p:nvSpPr>
        <p:spPr>
          <a:xfrm>
            <a:off x="3712464" y="4325112"/>
            <a:ext cx="4754880" cy="530352"/>
          </a:xfrm>
          <a:prstGeom prst="roundRect">
            <a:avLst>
              <a:gd name="adj" fmla="val 27586"/>
            </a:avLst>
          </a:prstGeom>
          <a:solidFill>
            <a:srgbClr val="F7F5EF"/>
          </a:solidFill>
          <a:ln w="12700">
            <a:solidFill>
              <a:srgbClr val="F7F5EF"/>
            </a:solidFill>
            <a:prstDash val="solid"/>
          </a:ln>
        </p:spPr>
        <p:txBody>
          <a:bodyPr/>
          <a:lstStyle/>
          <a:p>
            <a:endParaRPr lang="en-GB"/>
          </a:p>
        </p:txBody>
      </p:sp>
      <p:sp>
        <p:nvSpPr>
          <p:cNvPr id="12" name="Text 9"/>
          <p:cNvSpPr/>
          <p:nvPr/>
        </p:nvSpPr>
        <p:spPr>
          <a:xfrm>
            <a:off x="3977640" y="4507992"/>
            <a:ext cx="4251960" cy="164592"/>
          </a:xfrm>
          <a:prstGeom prst="rect">
            <a:avLst/>
          </a:prstGeom>
          <a:noFill/>
          <a:ln/>
        </p:spPr>
        <p:txBody>
          <a:bodyPr wrap="square" lIns="0" tIns="0" rIns="0" bIns="0" rtlCol="0" anchor="ctr"/>
          <a:lstStyle/>
          <a:p>
            <a:pPr marL="0" indent="0" algn="ctr">
              <a:buNone/>
            </a:pPr>
            <a:r>
              <a:rPr lang="en-US" sz="1300" b="1" dirty="0">
                <a:solidFill>
                  <a:srgbClr val="173E35"/>
                </a:solidFill>
              </a:rPr>
              <a:t>Thank you for your support</a:t>
            </a:r>
            <a:endParaRPr lang="en-US" sz="130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Meeting aims</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Parent briefing</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What we will cover today</a:t>
            </a:r>
            <a:endParaRPr lang="en-US" sz="3000" dirty="0"/>
          </a:p>
        </p:txBody>
      </p:sp>
      <p:sp>
        <p:nvSpPr>
          <p:cNvPr id="7" name="Shape 5"/>
          <p:cNvSpPr/>
          <p:nvPr/>
        </p:nvSpPr>
        <p:spPr>
          <a:xfrm>
            <a:off x="786384" y="1892808"/>
            <a:ext cx="438912" cy="438912"/>
          </a:xfrm>
          <a:prstGeom prst="ellipse">
            <a:avLst/>
          </a:prstGeom>
          <a:solidFill>
            <a:srgbClr val="D62828"/>
          </a:solidFill>
          <a:ln w="12700">
            <a:solidFill>
              <a:srgbClr val="D62828"/>
            </a:solidFill>
            <a:prstDash val="solid"/>
          </a:ln>
        </p:spPr>
        <p:txBody>
          <a:bodyPr/>
          <a:lstStyle/>
          <a:p>
            <a:endParaRPr lang="en-GB"/>
          </a:p>
        </p:txBody>
      </p:sp>
      <p:sp>
        <p:nvSpPr>
          <p:cNvPr id="8" name="Text 6"/>
          <p:cNvSpPr/>
          <p:nvPr/>
        </p:nvSpPr>
        <p:spPr>
          <a:xfrm>
            <a:off x="786384" y="1956816"/>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1</a:t>
            </a:r>
            <a:endParaRPr lang="en-US" sz="1300" dirty="0"/>
          </a:p>
        </p:txBody>
      </p:sp>
      <p:sp>
        <p:nvSpPr>
          <p:cNvPr id="9" name="Text 7"/>
          <p:cNvSpPr/>
          <p:nvPr/>
        </p:nvSpPr>
        <p:spPr>
          <a:xfrm>
            <a:off x="1353312" y="1874520"/>
            <a:ext cx="4389120" cy="237744"/>
          </a:xfrm>
          <a:prstGeom prst="rect">
            <a:avLst/>
          </a:prstGeom>
          <a:noFill/>
          <a:ln/>
        </p:spPr>
        <p:txBody>
          <a:bodyPr wrap="square" lIns="0" tIns="0" rIns="0" bIns="0" rtlCol="0" anchor="ctr"/>
          <a:lstStyle/>
          <a:p>
            <a:pPr marL="0" indent="0">
              <a:buNone/>
            </a:pPr>
            <a:r>
              <a:rPr lang="en-US" sz="1650" b="1" dirty="0">
                <a:solidFill>
                  <a:srgbClr val="173E35"/>
                </a:solidFill>
              </a:rPr>
              <a:t>Purpose of the residential</a:t>
            </a:r>
            <a:endParaRPr lang="en-US" sz="1650" dirty="0"/>
          </a:p>
        </p:txBody>
      </p:sp>
      <p:sp>
        <p:nvSpPr>
          <p:cNvPr id="10" name="Text 8"/>
          <p:cNvSpPr/>
          <p:nvPr/>
        </p:nvSpPr>
        <p:spPr>
          <a:xfrm>
            <a:off x="1353312" y="2167128"/>
            <a:ext cx="5669280" cy="237744"/>
          </a:xfrm>
          <a:prstGeom prst="rect">
            <a:avLst/>
          </a:prstGeom>
          <a:noFill/>
          <a:ln/>
        </p:spPr>
        <p:txBody>
          <a:bodyPr wrap="square" lIns="0" tIns="0" rIns="0" bIns="0" rtlCol="0" anchor="ctr"/>
          <a:lstStyle/>
          <a:p>
            <a:pPr marL="0" indent="0">
              <a:buNone/>
            </a:pPr>
            <a:r>
              <a:rPr lang="en-US" sz="1150" dirty="0">
                <a:solidFill>
                  <a:srgbClr val="4F5D5A"/>
                </a:solidFill>
              </a:rPr>
              <a:t>Why the trip supports transition and independence</a:t>
            </a:r>
            <a:endParaRPr lang="en-US" sz="1150" dirty="0"/>
          </a:p>
        </p:txBody>
      </p:sp>
      <p:sp>
        <p:nvSpPr>
          <p:cNvPr id="11" name="Shape 9"/>
          <p:cNvSpPr/>
          <p:nvPr/>
        </p:nvSpPr>
        <p:spPr>
          <a:xfrm>
            <a:off x="786384" y="2606040"/>
            <a:ext cx="438912" cy="438912"/>
          </a:xfrm>
          <a:prstGeom prst="ellipse">
            <a:avLst/>
          </a:prstGeom>
          <a:solidFill>
            <a:srgbClr val="2F6B4F"/>
          </a:solidFill>
          <a:ln w="12700">
            <a:solidFill>
              <a:srgbClr val="2F6B4F"/>
            </a:solidFill>
            <a:prstDash val="solid"/>
          </a:ln>
        </p:spPr>
        <p:txBody>
          <a:bodyPr/>
          <a:lstStyle/>
          <a:p>
            <a:endParaRPr lang="en-GB"/>
          </a:p>
        </p:txBody>
      </p:sp>
      <p:sp>
        <p:nvSpPr>
          <p:cNvPr id="12" name="Text 10"/>
          <p:cNvSpPr/>
          <p:nvPr/>
        </p:nvSpPr>
        <p:spPr>
          <a:xfrm>
            <a:off x="786384" y="2670048"/>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2</a:t>
            </a:r>
            <a:endParaRPr lang="en-US" sz="1300" dirty="0"/>
          </a:p>
        </p:txBody>
      </p:sp>
      <p:sp>
        <p:nvSpPr>
          <p:cNvPr id="13" name="Text 11"/>
          <p:cNvSpPr/>
          <p:nvPr/>
        </p:nvSpPr>
        <p:spPr>
          <a:xfrm>
            <a:off x="1353312" y="2587752"/>
            <a:ext cx="4389120" cy="237744"/>
          </a:xfrm>
          <a:prstGeom prst="rect">
            <a:avLst/>
          </a:prstGeom>
          <a:noFill/>
          <a:ln/>
        </p:spPr>
        <p:txBody>
          <a:bodyPr wrap="square" lIns="0" tIns="0" rIns="0" bIns="0" rtlCol="0" anchor="ctr"/>
          <a:lstStyle/>
          <a:p>
            <a:pPr marL="0" indent="0">
              <a:buNone/>
            </a:pPr>
            <a:r>
              <a:rPr lang="en-US" sz="1650" b="1" dirty="0">
                <a:solidFill>
                  <a:srgbClr val="173E35"/>
                </a:solidFill>
              </a:rPr>
              <a:t>The site and accommodation</a:t>
            </a:r>
            <a:endParaRPr lang="en-US" sz="1650" dirty="0"/>
          </a:p>
        </p:txBody>
      </p:sp>
      <p:sp>
        <p:nvSpPr>
          <p:cNvPr id="14" name="Text 12"/>
          <p:cNvSpPr/>
          <p:nvPr/>
        </p:nvSpPr>
        <p:spPr>
          <a:xfrm>
            <a:off x="1353312" y="2880360"/>
            <a:ext cx="5669280" cy="237744"/>
          </a:xfrm>
          <a:prstGeom prst="rect">
            <a:avLst/>
          </a:prstGeom>
          <a:noFill/>
          <a:ln/>
        </p:spPr>
        <p:txBody>
          <a:bodyPr wrap="square" lIns="0" tIns="0" rIns="0" bIns="0" rtlCol="0" anchor="ctr"/>
          <a:lstStyle/>
          <a:p>
            <a:pPr marL="0" indent="0">
              <a:buNone/>
            </a:pPr>
            <a:r>
              <a:rPr lang="en-US" sz="1150" dirty="0">
                <a:solidFill>
                  <a:srgbClr val="4F5D5A"/>
                </a:solidFill>
              </a:rPr>
              <a:t>Where pupils will stay and what the camp looks like</a:t>
            </a:r>
            <a:endParaRPr lang="en-US" sz="1150" dirty="0"/>
          </a:p>
        </p:txBody>
      </p:sp>
      <p:sp>
        <p:nvSpPr>
          <p:cNvPr id="15" name="Shape 13"/>
          <p:cNvSpPr/>
          <p:nvPr/>
        </p:nvSpPr>
        <p:spPr>
          <a:xfrm>
            <a:off x="786384" y="3319272"/>
            <a:ext cx="438912" cy="438912"/>
          </a:xfrm>
          <a:prstGeom prst="ellipse">
            <a:avLst/>
          </a:prstGeom>
          <a:solidFill>
            <a:srgbClr val="D62828"/>
          </a:solidFill>
          <a:ln w="12700">
            <a:solidFill>
              <a:srgbClr val="D62828"/>
            </a:solidFill>
            <a:prstDash val="solid"/>
          </a:ln>
        </p:spPr>
        <p:txBody>
          <a:bodyPr/>
          <a:lstStyle/>
          <a:p>
            <a:endParaRPr lang="en-GB"/>
          </a:p>
        </p:txBody>
      </p:sp>
      <p:sp>
        <p:nvSpPr>
          <p:cNvPr id="16" name="Text 14"/>
          <p:cNvSpPr/>
          <p:nvPr/>
        </p:nvSpPr>
        <p:spPr>
          <a:xfrm>
            <a:off x="786384" y="3383280"/>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3</a:t>
            </a:r>
            <a:endParaRPr lang="en-US" sz="1300" dirty="0"/>
          </a:p>
        </p:txBody>
      </p:sp>
      <p:sp>
        <p:nvSpPr>
          <p:cNvPr id="17" name="Text 15"/>
          <p:cNvSpPr/>
          <p:nvPr/>
        </p:nvSpPr>
        <p:spPr>
          <a:xfrm>
            <a:off x="1353312" y="3300984"/>
            <a:ext cx="4389120" cy="237744"/>
          </a:xfrm>
          <a:prstGeom prst="rect">
            <a:avLst/>
          </a:prstGeom>
          <a:noFill/>
          <a:ln/>
        </p:spPr>
        <p:txBody>
          <a:bodyPr wrap="square" lIns="0" tIns="0" rIns="0" bIns="0" rtlCol="0" anchor="ctr"/>
          <a:lstStyle/>
          <a:p>
            <a:pPr marL="0" indent="0">
              <a:buNone/>
            </a:pPr>
            <a:r>
              <a:rPr lang="en-US" sz="1650" b="1" dirty="0">
                <a:solidFill>
                  <a:srgbClr val="173E35"/>
                </a:solidFill>
              </a:rPr>
              <a:t>Activities and daily routine</a:t>
            </a:r>
            <a:endParaRPr lang="en-US" sz="1650" dirty="0"/>
          </a:p>
        </p:txBody>
      </p:sp>
      <p:sp>
        <p:nvSpPr>
          <p:cNvPr id="18" name="Text 16"/>
          <p:cNvSpPr/>
          <p:nvPr/>
        </p:nvSpPr>
        <p:spPr>
          <a:xfrm>
            <a:off x="1353312" y="3593592"/>
            <a:ext cx="5669280" cy="237744"/>
          </a:xfrm>
          <a:prstGeom prst="rect">
            <a:avLst/>
          </a:prstGeom>
          <a:noFill/>
          <a:ln/>
        </p:spPr>
        <p:txBody>
          <a:bodyPr wrap="square" lIns="0" tIns="0" rIns="0" bIns="0" rtlCol="0" anchor="ctr"/>
          <a:lstStyle/>
          <a:p>
            <a:pPr marL="0" indent="0">
              <a:buNone/>
            </a:pPr>
            <a:r>
              <a:rPr lang="en-US" sz="1150" dirty="0">
                <a:solidFill>
                  <a:srgbClr val="4F5D5A"/>
                </a:solidFill>
              </a:rPr>
              <a:t>What pupils are likely to do each day</a:t>
            </a:r>
            <a:endParaRPr lang="en-US" sz="1150" dirty="0"/>
          </a:p>
        </p:txBody>
      </p:sp>
      <p:sp>
        <p:nvSpPr>
          <p:cNvPr id="19" name="Shape 17"/>
          <p:cNvSpPr/>
          <p:nvPr/>
        </p:nvSpPr>
        <p:spPr>
          <a:xfrm>
            <a:off x="786384" y="4032504"/>
            <a:ext cx="438912" cy="438912"/>
          </a:xfrm>
          <a:prstGeom prst="ellipse">
            <a:avLst/>
          </a:prstGeom>
          <a:solidFill>
            <a:srgbClr val="2F6B4F"/>
          </a:solidFill>
          <a:ln w="12700">
            <a:solidFill>
              <a:srgbClr val="2F6B4F"/>
            </a:solidFill>
            <a:prstDash val="solid"/>
          </a:ln>
        </p:spPr>
        <p:txBody>
          <a:bodyPr/>
          <a:lstStyle/>
          <a:p>
            <a:endParaRPr lang="en-GB"/>
          </a:p>
        </p:txBody>
      </p:sp>
      <p:sp>
        <p:nvSpPr>
          <p:cNvPr id="20" name="Text 18"/>
          <p:cNvSpPr/>
          <p:nvPr/>
        </p:nvSpPr>
        <p:spPr>
          <a:xfrm>
            <a:off x="786384" y="4096512"/>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4</a:t>
            </a:r>
            <a:endParaRPr lang="en-US" sz="1300" dirty="0"/>
          </a:p>
        </p:txBody>
      </p:sp>
      <p:sp>
        <p:nvSpPr>
          <p:cNvPr id="21" name="Text 19"/>
          <p:cNvSpPr/>
          <p:nvPr/>
        </p:nvSpPr>
        <p:spPr>
          <a:xfrm>
            <a:off x="1353312" y="4014216"/>
            <a:ext cx="4389120" cy="237744"/>
          </a:xfrm>
          <a:prstGeom prst="rect">
            <a:avLst/>
          </a:prstGeom>
          <a:noFill/>
          <a:ln/>
        </p:spPr>
        <p:txBody>
          <a:bodyPr wrap="square" lIns="0" tIns="0" rIns="0" bIns="0" rtlCol="0" anchor="ctr"/>
          <a:lstStyle/>
          <a:p>
            <a:pPr marL="0" indent="0">
              <a:buNone/>
            </a:pPr>
            <a:r>
              <a:rPr lang="en-US" sz="1650" b="1" dirty="0">
                <a:solidFill>
                  <a:srgbClr val="173E35"/>
                </a:solidFill>
              </a:rPr>
              <a:t>Safety and supervision</a:t>
            </a:r>
            <a:endParaRPr lang="en-US" sz="1650" dirty="0"/>
          </a:p>
        </p:txBody>
      </p:sp>
      <p:sp>
        <p:nvSpPr>
          <p:cNvPr id="22" name="Text 20"/>
          <p:cNvSpPr/>
          <p:nvPr/>
        </p:nvSpPr>
        <p:spPr>
          <a:xfrm>
            <a:off x="1353312" y="4306824"/>
            <a:ext cx="5669280" cy="237744"/>
          </a:xfrm>
          <a:prstGeom prst="rect">
            <a:avLst/>
          </a:prstGeom>
          <a:noFill/>
          <a:ln/>
        </p:spPr>
        <p:txBody>
          <a:bodyPr wrap="square" lIns="0" tIns="0" rIns="0" bIns="0" rtlCol="0" anchor="ctr"/>
          <a:lstStyle/>
          <a:p>
            <a:pPr marL="0" indent="0">
              <a:buNone/>
            </a:pPr>
            <a:r>
              <a:rPr lang="en-US" sz="1150" dirty="0">
                <a:solidFill>
                  <a:srgbClr val="4F5D5A"/>
                </a:solidFill>
              </a:rPr>
              <a:t>How staff and instructors will manage pupils</a:t>
            </a:r>
            <a:endParaRPr lang="en-US" sz="1150" dirty="0"/>
          </a:p>
        </p:txBody>
      </p:sp>
      <p:sp>
        <p:nvSpPr>
          <p:cNvPr id="23" name="Shape 21"/>
          <p:cNvSpPr/>
          <p:nvPr/>
        </p:nvSpPr>
        <p:spPr>
          <a:xfrm>
            <a:off x="786384" y="4745736"/>
            <a:ext cx="438912" cy="438912"/>
          </a:xfrm>
          <a:prstGeom prst="ellipse">
            <a:avLst/>
          </a:prstGeom>
          <a:solidFill>
            <a:srgbClr val="D62828"/>
          </a:solidFill>
          <a:ln w="12700">
            <a:solidFill>
              <a:srgbClr val="D62828"/>
            </a:solidFill>
            <a:prstDash val="solid"/>
          </a:ln>
        </p:spPr>
        <p:txBody>
          <a:bodyPr/>
          <a:lstStyle/>
          <a:p>
            <a:endParaRPr lang="en-GB"/>
          </a:p>
        </p:txBody>
      </p:sp>
      <p:sp>
        <p:nvSpPr>
          <p:cNvPr id="24" name="Text 22"/>
          <p:cNvSpPr/>
          <p:nvPr/>
        </p:nvSpPr>
        <p:spPr>
          <a:xfrm>
            <a:off x="786384" y="4809744"/>
            <a:ext cx="438912" cy="228600"/>
          </a:xfrm>
          <a:prstGeom prst="rect">
            <a:avLst/>
          </a:prstGeom>
          <a:noFill/>
          <a:ln/>
        </p:spPr>
        <p:txBody>
          <a:bodyPr wrap="square" lIns="0" tIns="0" rIns="0" bIns="0" rtlCol="0" anchor="ctr"/>
          <a:lstStyle/>
          <a:p>
            <a:pPr marL="0" indent="0" algn="ctr">
              <a:buNone/>
            </a:pPr>
            <a:r>
              <a:rPr lang="en-US" sz="1300" b="1" dirty="0">
                <a:solidFill>
                  <a:srgbClr val="FFFFFF"/>
                </a:solidFill>
              </a:rPr>
              <a:t>5</a:t>
            </a:r>
            <a:endParaRPr lang="en-US" sz="1300" dirty="0"/>
          </a:p>
        </p:txBody>
      </p:sp>
      <p:sp>
        <p:nvSpPr>
          <p:cNvPr id="25" name="Text 23"/>
          <p:cNvSpPr/>
          <p:nvPr/>
        </p:nvSpPr>
        <p:spPr>
          <a:xfrm>
            <a:off x="1353312" y="4727448"/>
            <a:ext cx="4389120" cy="237744"/>
          </a:xfrm>
          <a:prstGeom prst="rect">
            <a:avLst/>
          </a:prstGeom>
          <a:noFill/>
          <a:ln/>
        </p:spPr>
        <p:txBody>
          <a:bodyPr wrap="square" lIns="0" tIns="0" rIns="0" bIns="0" rtlCol="0" anchor="ctr"/>
          <a:lstStyle/>
          <a:p>
            <a:pPr marL="0" indent="0">
              <a:buNone/>
            </a:pPr>
            <a:r>
              <a:rPr lang="en-US" sz="1650" b="1" dirty="0">
                <a:solidFill>
                  <a:srgbClr val="173E35"/>
                </a:solidFill>
              </a:rPr>
              <a:t>Kit, medical needs and actions</a:t>
            </a:r>
            <a:endParaRPr lang="en-US" sz="1650" dirty="0"/>
          </a:p>
        </p:txBody>
      </p:sp>
      <p:sp>
        <p:nvSpPr>
          <p:cNvPr id="26" name="Text 24"/>
          <p:cNvSpPr/>
          <p:nvPr/>
        </p:nvSpPr>
        <p:spPr>
          <a:xfrm>
            <a:off x="1353312" y="5020056"/>
            <a:ext cx="5669280" cy="237744"/>
          </a:xfrm>
          <a:prstGeom prst="rect">
            <a:avLst/>
          </a:prstGeom>
          <a:noFill/>
          <a:ln/>
        </p:spPr>
        <p:txBody>
          <a:bodyPr wrap="square" lIns="0" tIns="0" rIns="0" bIns="0" rtlCol="0" anchor="ctr"/>
          <a:lstStyle/>
          <a:p>
            <a:pPr marL="0" indent="0">
              <a:buNone/>
            </a:pPr>
            <a:r>
              <a:rPr lang="en-US" sz="1150" dirty="0">
                <a:solidFill>
                  <a:srgbClr val="4F5D5A"/>
                </a:solidFill>
              </a:rPr>
              <a:t>What parents need to return or prepare</a:t>
            </a:r>
            <a:endParaRPr lang="en-US" sz="1150" dirty="0"/>
          </a:p>
        </p:txBody>
      </p:sp>
      <p:sp>
        <p:nvSpPr>
          <p:cNvPr id="27" name="Shape 25"/>
          <p:cNvSpPr/>
          <p:nvPr/>
        </p:nvSpPr>
        <p:spPr>
          <a:xfrm>
            <a:off x="7635240" y="1225296"/>
            <a:ext cx="3822192" cy="4498848"/>
          </a:xfrm>
          <a:prstGeom prst="roundRect">
            <a:avLst>
              <a:gd name="adj" fmla="val 2871"/>
            </a:avLst>
          </a:prstGeom>
          <a:solidFill>
            <a:srgbClr val="FFFFFF"/>
          </a:solidFill>
          <a:ln w="15240">
            <a:solidFill>
              <a:srgbClr val="2F6B4F"/>
            </a:solidFill>
            <a:prstDash val="solid"/>
          </a:ln>
        </p:spPr>
        <p:txBody>
          <a:bodyPr/>
          <a:lstStyle/>
          <a:p>
            <a:endParaRPr lang="en-GB"/>
          </a:p>
        </p:txBody>
      </p:sp>
      <p:pic>
        <p:nvPicPr>
          <p:cNvPr id="28" name="Image 0" descr="/mnt/data/tawd_parent_ppt_assets_custom/canoe_children.png"/>
          <p:cNvPicPr>
            <a:picLocks noChangeAspect="1"/>
          </p:cNvPicPr>
          <p:nvPr/>
        </p:nvPicPr>
        <p:blipFill>
          <a:blip r:embed="rId3"/>
          <a:stretch>
            <a:fillRect/>
          </a:stretch>
        </p:blipFill>
        <p:spPr>
          <a:xfrm>
            <a:off x="7735824" y="1207008"/>
            <a:ext cx="3749040" cy="4425696"/>
          </a:xfrm>
          <a:prstGeom prst="rect">
            <a:avLst/>
          </a:prstGeom>
        </p:spPr>
      </p:pic>
      <p:sp>
        <p:nvSpPr>
          <p:cNvPr id="29" name="Shape 26"/>
          <p:cNvSpPr/>
          <p:nvPr/>
        </p:nvSpPr>
        <p:spPr>
          <a:xfrm>
            <a:off x="7863840" y="5577840"/>
            <a:ext cx="3383280" cy="530352"/>
          </a:xfrm>
          <a:prstGeom prst="roundRect">
            <a:avLst>
              <a:gd name="adj" fmla="val 24138"/>
            </a:avLst>
          </a:prstGeom>
          <a:solidFill>
            <a:srgbClr val="DCE9DF"/>
          </a:solidFill>
          <a:ln w="12700">
            <a:solidFill>
              <a:srgbClr val="DCE9DF"/>
            </a:solidFill>
            <a:prstDash val="solid"/>
          </a:ln>
        </p:spPr>
        <p:txBody>
          <a:bodyPr/>
          <a:lstStyle/>
          <a:p>
            <a:endParaRPr lang="en-GB"/>
          </a:p>
        </p:txBody>
      </p:sp>
      <p:sp>
        <p:nvSpPr>
          <p:cNvPr id="30" name="Text 27"/>
          <p:cNvSpPr/>
          <p:nvPr/>
        </p:nvSpPr>
        <p:spPr>
          <a:xfrm>
            <a:off x="8028432" y="5715000"/>
            <a:ext cx="3063240" cy="201168"/>
          </a:xfrm>
          <a:prstGeom prst="rect">
            <a:avLst/>
          </a:prstGeom>
          <a:noFill/>
          <a:ln/>
        </p:spPr>
        <p:txBody>
          <a:bodyPr wrap="square" lIns="0" tIns="0" rIns="0" bIns="0" rtlCol="0" anchor="ctr"/>
          <a:lstStyle/>
          <a:p>
            <a:pPr marL="0" indent="0" algn="ctr">
              <a:buNone/>
            </a:pPr>
            <a:r>
              <a:rPr lang="en-US" sz="970" dirty="0">
                <a:solidFill>
                  <a:srgbClr val="173E35"/>
                </a:solidFill>
              </a:rPr>
              <a:t>Please ask general questions at the end. Individual concerns can be discussed privately afterwards.</a:t>
            </a:r>
            <a:endParaRPr lang="en-US" sz="970" dirty="0"/>
          </a:p>
        </p:txBody>
      </p:sp>
      <p:sp>
        <p:nvSpPr>
          <p:cNvPr id="31" name="Text 28"/>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32"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Why we go on residential</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Learning beyond the classroom</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A key part of the Year 6 journey</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lnSpcReduction="10000"/>
          </a:bodyPr>
          <a:lstStyle/>
          <a:p>
            <a:pPr marL="0" indent="0">
              <a:buNone/>
            </a:pPr>
            <a:r>
              <a:rPr lang="en-US" sz="1500" dirty="0">
                <a:solidFill>
                  <a:srgbClr val="4F5D5A"/>
                </a:solidFill>
              </a:rPr>
              <a:t>The residential gives pupils a safe opportunity to grow in confidence before secondary school.</a:t>
            </a:r>
            <a:endParaRPr lang="en-US" sz="1500" dirty="0"/>
          </a:p>
        </p:txBody>
      </p:sp>
      <p:sp>
        <p:nvSpPr>
          <p:cNvPr id="8" name="Shape 6"/>
          <p:cNvSpPr/>
          <p:nvPr/>
        </p:nvSpPr>
        <p:spPr>
          <a:xfrm>
            <a:off x="658368" y="2148840"/>
            <a:ext cx="3337560" cy="1920240"/>
          </a:xfrm>
          <a:prstGeom prst="roundRect">
            <a:avLst>
              <a:gd name="adj" fmla="val 5714"/>
            </a:avLst>
          </a:prstGeom>
          <a:solidFill>
            <a:srgbClr val="FFF9EA"/>
          </a:solidFill>
          <a:ln w="15240">
            <a:solidFill>
              <a:srgbClr val="F4D183"/>
            </a:solidFill>
            <a:prstDash val="solid"/>
          </a:ln>
        </p:spPr>
        <p:txBody>
          <a:bodyPr/>
          <a:lstStyle/>
          <a:p>
            <a:endParaRPr lang="en-GB"/>
          </a:p>
        </p:txBody>
      </p:sp>
      <p:sp>
        <p:nvSpPr>
          <p:cNvPr id="9" name="Text 7"/>
          <p:cNvSpPr/>
          <p:nvPr/>
        </p:nvSpPr>
        <p:spPr>
          <a:xfrm>
            <a:off x="804672" y="22677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1</a:t>
            </a:r>
            <a:endParaRPr lang="en-US" sz="2100" dirty="0"/>
          </a:p>
        </p:txBody>
      </p:sp>
      <p:sp>
        <p:nvSpPr>
          <p:cNvPr id="10" name="Text 8"/>
          <p:cNvSpPr/>
          <p:nvPr/>
        </p:nvSpPr>
        <p:spPr>
          <a:xfrm>
            <a:off x="1316736" y="2276856"/>
            <a:ext cx="253288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Independence</a:t>
            </a:r>
            <a:endParaRPr lang="en-US" sz="1550" dirty="0"/>
          </a:p>
        </p:txBody>
      </p:sp>
      <p:sp>
        <p:nvSpPr>
          <p:cNvPr id="11" name="Text 9"/>
          <p:cNvSpPr/>
          <p:nvPr/>
        </p:nvSpPr>
        <p:spPr>
          <a:xfrm>
            <a:off x="877824" y="2715768"/>
            <a:ext cx="2898648" cy="12070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Managing kit, routines, sleep, meals and personal organisation away from home.</a:t>
            </a:r>
            <a:endParaRPr lang="en-US" sz="1240" dirty="0"/>
          </a:p>
        </p:txBody>
      </p:sp>
      <p:sp>
        <p:nvSpPr>
          <p:cNvPr id="12" name="Shape 10"/>
          <p:cNvSpPr/>
          <p:nvPr/>
        </p:nvSpPr>
        <p:spPr>
          <a:xfrm>
            <a:off x="4407408" y="2148840"/>
            <a:ext cx="3337560" cy="1920240"/>
          </a:xfrm>
          <a:prstGeom prst="roundRect">
            <a:avLst>
              <a:gd name="adj" fmla="val 5714"/>
            </a:avLst>
          </a:prstGeom>
          <a:solidFill>
            <a:srgbClr val="EEF6F0"/>
          </a:solidFill>
          <a:ln w="15240">
            <a:solidFill>
              <a:srgbClr val="B8D5C0"/>
            </a:solidFill>
            <a:prstDash val="solid"/>
          </a:ln>
        </p:spPr>
        <p:txBody>
          <a:bodyPr/>
          <a:lstStyle/>
          <a:p>
            <a:endParaRPr lang="en-GB"/>
          </a:p>
        </p:txBody>
      </p:sp>
      <p:sp>
        <p:nvSpPr>
          <p:cNvPr id="13" name="Text 11"/>
          <p:cNvSpPr/>
          <p:nvPr/>
        </p:nvSpPr>
        <p:spPr>
          <a:xfrm>
            <a:off x="4553712" y="22677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2</a:t>
            </a:r>
            <a:endParaRPr lang="en-US" sz="2100" dirty="0"/>
          </a:p>
        </p:txBody>
      </p:sp>
      <p:sp>
        <p:nvSpPr>
          <p:cNvPr id="14" name="Text 12"/>
          <p:cNvSpPr/>
          <p:nvPr/>
        </p:nvSpPr>
        <p:spPr>
          <a:xfrm>
            <a:off x="5065776" y="2276856"/>
            <a:ext cx="253288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Resilience</a:t>
            </a:r>
            <a:endParaRPr lang="en-US" sz="1550" dirty="0"/>
          </a:p>
        </p:txBody>
      </p:sp>
      <p:sp>
        <p:nvSpPr>
          <p:cNvPr id="15" name="Text 13"/>
          <p:cNvSpPr/>
          <p:nvPr/>
        </p:nvSpPr>
        <p:spPr>
          <a:xfrm>
            <a:off x="4626864" y="2715768"/>
            <a:ext cx="2898648" cy="12070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Trying challenging activities, overcoming nerves and learning that mistakes are part of growth.</a:t>
            </a:r>
            <a:endParaRPr lang="en-US" sz="1240" dirty="0"/>
          </a:p>
        </p:txBody>
      </p:sp>
      <p:sp>
        <p:nvSpPr>
          <p:cNvPr id="16" name="Shape 14"/>
          <p:cNvSpPr/>
          <p:nvPr/>
        </p:nvSpPr>
        <p:spPr>
          <a:xfrm>
            <a:off x="8156448" y="2148840"/>
            <a:ext cx="3337560" cy="1920240"/>
          </a:xfrm>
          <a:prstGeom prst="roundRect">
            <a:avLst>
              <a:gd name="adj" fmla="val 5714"/>
            </a:avLst>
          </a:prstGeom>
          <a:solidFill>
            <a:srgbClr val="EEF3FA"/>
          </a:solidFill>
          <a:ln w="15240">
            <a:solidFill>
              <a:srgbClr val="BED2EA"/>
            </a:solidFill>
            <a:prstDash val="solid"/>
          </a:ln>
        </p:spPr>
        <p:txBody>
          <a:bodyPr/>
          <a:lstStyle/>
          <a:p>
            <a:endParaRPr lang="en-GB"/>
          </a:p>
        </p:txBody>
      </p:sp>
      <p:sp>
        <p:nvSpPr>
          <p:cNvPr id="17" name="Text 15"/>
          <p:cNvSpPr/>
          <p:nvPr/>
        </p:nvSpPr>
        <p:spPr>
          <a:xfrm>
            <a:off x="8302752" y="226771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3</a:t>
            </a:r>
            <a:endParaRPr lang="en-US" sz="2100" dirty="0"/>
          </a:p>
        </p:txBody>
      </p:sp>
      <p:sp>
        <p:nvSpPr>
          <p:cNvPr id="18" name="Text 16"/>
          <p:cNvSpPr/>
          <p:nvPr/>
        </p:nvSpPr>
        <p:spPr>
          <a:xfrm>
            <a:off x="8814816" y="2276856"/>
            <a:ext cx="253288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Teamwork</a:t>
            </a:r>
            <a:endParaRPr lang="en-US" sz="1550" dirty="0"/>
          </a:p>
        </p:txBody>
      </p:sp>
      <p:sp>
        <p:nvSpPr>
          <p:cNvPr id="19" name="Text 17"/>
          <p:cNvSpPr/>
          <p:nvPr/>
        </p:nvSpPr>
        <p:spPr>
          <a:xfrm>
            <a:off x="8375904" y="2715768"/>
            <a:ext cx="2898648" cy="120700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Communicating, encouraging others and working together during outdoor challenges.</a:t>
            </a:r>
            <a:endParaRPr lang="en-US" sz="1240" dirty="0"/>
          </a:p>
        </p:txBody>
      </p:sp>
      <p:sp>
        <p:nvSpPr>
          <p:cNvPr id="20" name="Shape 18"/>
          <p:cNvSpPr/>
          <p:nvPr/>
        </p:nvSpPr>
        <p:spPr>
          <a:xfrm>
            <a:off x="1838130" y="4709160"/>
            <a:ext cx="8677469" cy="749808"/>
          </a:xfrm>
          <a:prstGeom prst="roundRect">
            <a:avLst>
              <a:gd name="adj" fmla="val 21951"/>
            </a:avLst>
          </a:prstGeom>
          <a:solidFill>
            <a:srgbClr val="173E35"/>
          </a:solidFill>
          <a:ln w="12700">
            <a:solidFill>
              <a:srgbClr val="173E35"/>
            </a:solidFill>
            <a:prstDash val="solid"/>
          </a:ln>
        </p:spPr>
        <p:txBody>
          <a:bodyPr/>
          <a:lstStyle/>
          <a:p>
            <a:endParaRPr lang="en-GB"/>
          </a:p>
        </p:txBody>
      </p:sp>
      <p:sp>
        <p:nvSpPr>
          <p:cNvPr id="21" name="Text 19"/>
          <p:cNvSpPr/>
          <p:nvPr/>
        </p:nvSpPr>
        <p:spPr>
          <a:xfrm>
            <a:off x="1645920" y="4956048"/>
            <a:ext cx="8869680" cy="256032"/>
          </a:xfrm>
          <a:prstGeom prst="rect">
            <a:avLst/>
          </a:prstGeom>
          <a:noFill/>
          <a:ln/>
        </p:spPr>
        <p:txBody>
          <a:bodyPr wrap="square" lIns="0" tIns="0" rIns="0" bIns="0" rtlCol="0" anchor="ctr"/>
          <a:lstStyle/>
          <a:p>
            <a:pPr marL="0" indent="0" algn="ctr">
              <a:buNone/>
            </a:pPr>
            <a:r>
              <a:rPr lang="en-US" sz="1550" b="1" dirty="0">
                <a:solidFill>
                  <a:srgbClr val="FFFFFF"/>
                </a:solidFill>
              </a:rPr>
              <a:t>The aim is for pupils to return proud of what they have achieved and ready for the next step.</a:t>
            </a:r>
            <a:endParaRPr lang="en-US" sz="1550" dirty="0"/>
          </a:p>
        </p:txBody>
      </p:sp>
      <p:sp>
        <p:nvSpPr>
          <p:cNvPr id="22" name="Text 20"/>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Trip overview</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Key details</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Where we are going</a:t>
            </a:r>
            <a:endParaRPr lang="en-US" sz="3000" dirty="0"/>
          </a:p>
        </p:txBody>
      </p:sp>
      <p:sp>
        <p:nvSpPr>
          <p:cNvPr id="7" name="Shape 5"/>
          <p:cNvSpPr/>
          <p:nvPr/>
        </p:nvSpPr>
        <p:spPr>
          <a:xfrm>
            <a:off x="713232" y="1536192"/>
            <a:ext cx="3383280" cy="1143000"/>
          </a:xfrm>
          <a:prstGeom prst="roundRect">
            <a:avLst>
              <a:gd name="adj" fmla="val 9600"/>
            </a:avLst>
          </a:prstGeom>
          <a:solidFill>
            <a:srgbClr val="FFFDF7"/>
          </a:solidFill>
          <a:ln w="15240">
            <a:solidFill>
              <a:srgbClr val="D0D8D2"/>
            </a:solidFill>
            <a:prstDash val="solid"/>
          </a:ln>
        </p:spPr>
        <p:txBody>
          <a:bodyPr/>
          <a:lstStyle/>
          <a:p>
            <a:endParaRPr lang="en-GB"/>
          </a:p>
        </p:txBody>
      </p:sp>
      <p:sp>
        <p:nvSpPr>
          <p:cNvPr id="8" name="Text 6"/>
          <p:cNvSpPr/>
          <p:nvPr/>
        </p:nvSpPr>
        <p:spPr>
          <a:xfrm>
            <a:off x="859536" y="1655064"/>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9" name="Text 7"/>
          <p:cNvSpPr/>
          <p:nvPr/>
        </p:nvSpPr>
        <p:spPr>
          <a:xfrm>
            <a:off x="1371600" y="1664208"/>
            <a:ext cx="257860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Venue</a:t>
            </a:r>
            <a:endParaRPr lang="en-US" sz="1550" dirty="0"/>
          </a:p>
        </p:txBody>
      </p:sp>
      <p:sp>
        <p:nvSpPr>
          <p:cNvPr id="10" name="Text 8"/>
          <p:cNvSpPr/>
          <p:nvPr/>
        </p:nvSpPr>
        <p:spPr>
          <a:xfrm>
            <a:off x="932688" y="2103120"/>
            <a:ext cx="2944368" cy="429768"/>
          </a:xfrm>
          <a:prstGeom prst="rect">
            <a:avLst/>
          </a:prstGeom>
          <a:noFill/>
          <a:ln/>
        </p:spPr>
        <p:txBody>
          <a:bodyPr wrap="square" lIns="254" tIns="254" rIns="254" bIns="254" rtlCol="0" anchor="t">
            <a:normAutofit/>
          </a:bodyPr>
          <a:lstStyle/>
          <a:p>
            <a:pPr marL="0" indent="0">
              <a:buNone/>
            </a:pPr>
            <a:r>
              <a:rPr lang="en-US" sz="1220" dirty="0">
                <a:solidFill>
                  <a:srgbClr val="4F5D5A"/>
                </a:solidFill>
              </a:rPr>
              <a:t>Tawd Vale Adventure Centre, Lowry Hill Camp, Lathom, West Lancashire, L40 5UL.</a:t>
            </a:r>
            <a:endParaRPr lang="en-US" sz="1220" dirty="0"/>
          </a:p>
        </p:txBody>
      </p:sp>
      <p:sp>
        <p:nvSpPr>
          <p:cNvPr id="11" name="Shape 9"/>
          <p:cNvSpPr/>
          <p:nvPr/>
        </p:nvSpPr>
        <p:spPr>
          <a:xfrm>
            <a:off x="713232" y="2880360"/>
            <a:ext cx="3383280" cy="1143000"/>
          </a:xfrm>
          <a:prstGeom prst="roundRect">
            <a:avLst>
              <a:gd name="adj" fmla="val 9600"/>
            </a:avLst>
          </a:prstGeom>
          <a:solidFill>
            <a:srgbClr val="FFFDF7"/>
          </a:solidFill>
          <a:ln w="15240">
            <a:solidFill>
              <a:srgbClr val="D0D8D2"/>
            </a:solidFill>
            <a:prstDash val="solid"/>
          </a:ln>
        </p:spPr>
        <p:txBody>
          <a:bodyPr/>
          <a:lstStyle/>
          <a:p>
            <a:endParaRPr lang="en-GB"/>
          </a:p>
        </p:txBody>
      </p:sp>
      <p:sp>
        <p:nvSpPr>
          <p:cNvPr id="12" name="Text 10"/>
          <p:cNvSpPr/>
          <p:nvPr/>
        </p:nvSpPr>
        <p:spPr>
          <a:xfrm>
            <a:off x="859536" y="299923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3" name="Text 11"/>
          <p:cNvSpPr/>
          <p:nvPr/>
        </p:nvSpPr>
        <p:spPr>
          <a:xfrm>
            <a:off x="1371600" y="3008376"/>
            <a:ext cx="257860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Provider</a:t>
            </a:r>
            <a:endParaRPr lang="en-US" sz="1550" dirty="0"/>
          </a:p>
        </p:txBody>
      </p:sp>
      <p:sp>
        <p:nvSpPr>
          <p:cNvPr id="14" name="Text 12"/>
          <p:cNvSpPr/>
          <p:nvPr/>
        </p:nvSpPr>
        <p:spPr>
          <a:xfrm>
            <a:off x="932688" y="3447288"/>
            <a:ext cx="2944368" cy="429768"/>
          </a:xfrm>
          <a:prstGeom prst="rect">
            <a:avLst/>
          </a:prstGeom>
          <a:noFill/>
          <a:ln/>
        </p:spPr>
        <p:txBody>
          <a:bodyPr wrap="square" lIns="254" tIns="254" rIns="254" bIns="254" rtlCol="0" anchor="t">
            <a:normAutofit fontScale="92500" lnSpcReduction="20000"/>
          </a:bodyPr>
          <a:lstStyle/>
          <a:p>
            <a:pPr marL="0" indent="0">
              <a:buNone/>
            </a:pPr>
            <a:r>
              <a:rPr lang="en-US" sz="1150" dirty="0">
                <a:solidFill>
                  <a:srgbClr val="4F5D5A"/>
                </a:solidFill>
              </a:rPr>
              <a:t>High Adventure Outdoor Education Centre. The camp team includes a manager, assistant manager, instructors, cooks and domestic staff.</a:t>
            </a:r>
            <a:endParaRPr lang="en-US" sz="1150" dirty="0"/>
          </a:p>
        </p:txBody>
      </p:sp>
      <p:sp>
        <p:nvSpPr>
          <p:cNvPr id="15" name="Shape 13"/>
          <p:cNvSpPr/>
          <p:nvPr/>
        </p:nvSpPr>
        <p:spPr>
          <a:xfrm>
            <a:off x="713232" y="4224528"/>
            <a:ext cx="3383280" cy="1143000"/>
          </a:xfrm>
          <a:prstGeom prst="roundRect">
            <a:avLst>
              <a:gd name="adj" fmla="val 9600"/>
            </a:avLst>
          </a:prstGeom>
          <a:solidFill>
            <a:srgbClr val="FFFDF7"/>
          </a:solidFill>
          <a:ln w="15240">
            <a:solidFill>
              <a:srgbClr val="D0D8D2"/>
            </a:solidFill>
            <a:prstDash val="solid"/>
          </a:ln>
        </p:spPr>
        <p:txBody>
          <a:bodyPr/>
          <a:lstStyle/>
          <a:p>
            <a:endParaRPr lang="en-GB"/>
          </a:p>
        </p:txBody>
      </p:sp>
      <p:sp>
        <p:nvSpPr>
          <p:cNvPr id="16" name="Text 14"/>
          <p:cNvSpPr/>
          <p:nvPr/>
        </p:nvSpPr>
        <p:spPr>
          <a:xfrm>
            <a:off x="859536" y="4343400"/>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7" name="Text 15"/>
          <p:cNvSpPr/>
          <p:nvPr/>
        </p:nvSpPr>
        <p:spPr>
          <a:xfrm>
            <a:off x="1371600" y="4352544"/>
            <a:ext cx="257860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Dates</a:t>
            </a:r>
            <a:endParaRPr lang="en-US" sz="1550" dirty="0"/>
          </a:p>
        </p:txBody>
      </p:sp>
      <p:sp>
        <p:nvSpPr>
          <p:cNvPr id="18" name="Text 16"/>
          <p:cNvSpPr/>
          <p:nvPr/>
        </p:nvSpPr>
        <p:spPr>
          <a:xfrm>
            <a:off x="932688" y="4791456"/>
            <a:ext cx="2944368" cy="429768"/>
          </a:xfrm>
          <a:prstGeom prst="rect">
            <a:avLst/>
          </a:prstGeom>
          <a:noFill/>
          <a:ln/>
        </p:spPr>
        <p:txBody>
          <a:bodyPr wrap="square" lIns="254" tIns="254" rIns="254" bIns="254" rtlCol="0" anchor="t">
            <a:normAutofit/>
          </a:bodyPr>
          <a:lstStyle/>
          <a:p>
            <a:pPr marL="0" indent="0">
              <a:buNone/>
            </a:pPr>
            <a:r>
              <a:rPr lang="en-US" sz="1250" dirty="0">
                <a:solidFill>
                  <a:srgbClr val="4F5D5A"/>
                </a:solidFill>
              </a:rPr>
              <a:t>6 to 8 July 2026. Final departure and return times will be confirmed by school.</a:t>
            </a:r>
            <a:endParaRPr lang="en-US" sz="1250" dirty="0"/>
          </a:p>
        </p:txBody>
      </p:sp>
      <p:pic>
        <p:nvPicPr>
          <p:cNvPr id="19" name="Image 0" descr="/mnt/data/tawd_parent_ppt_assets_custom/site_map.png"/>
          <p:cNvPicPr>
            <a:picLocks noChangeAspect="1"/>
          </p:cNvPicPr>
          <p:nvPr/>
        </p:nvPicPr>
        <p:blipFill>
          <a:blip r:embed="rId3"/>
          <a:stretch>
            <a:fillRect/>
          </a:stretch>
        </p:blipFill>
        <p:spPr>
          <a:xfrm>
            <a:off x="4420730" y="759512"/>
            <a:ext cx="3831422" cy="2904868"/>
          </a:xfrm>
          <a:prstGeom prst="rect">
            <a:avLst/>
          </a:prstGeom>
        </p:spPr>
      </p:pic>
      <p:sp>
        <p:nvSpPr>
          <p:cNvPr id="20" name="Shape 17"/>
          <p:cNvSpPr/>
          <p:nvPr/>
        </p:nvSpPr>
        <p:spPr>
          <a:xfrm>
            <a:off x="4709160" y="5961328"/>
            <a:ext cx="6675120" cy="274320"/>
          </a:xfrm>
          <a:prstGeom prst="roundRect">
            <a:avLst>
              <a:gd name="adj" fmla="val 26667"/>
            </a:avLst>
          </a:prstGeom>
          <a:solidFill>
            <a:srgbClr val="DCE9DF"/>
          </a:solidFill>
          <a:ln w="12700">
            <a:solidFill>
              <a:srgbClr val="DCE9DF"/>
            </a:solidFill>
            <a:prstDash val="solid"/>
          </a:ln>
        </p:spPr>
        <p:txBody>
          <a:bodyPr/>
          <a:lstStyle/>
          <a:p>
            <a:endParaRPr lang="en-GB"/>
          </a:p>
        </p:txBody>
      </p:sp>
      <p:sp>
        <p:nvSpPr>
          <p:cNvPr id="21" name="Text 18"/>
          <p:cNvSpPr/>
          <p:nvPr/>
        </p:nvSpPr>
        <p:spPr>
          <a:xfrm>
            <a:off x="4828032" y="6062472"/>
            <a:ext cx="6437376" cy="109728"/>
          </a:xfrm>
          <a:prstGeom prst="rect">
            <a:avLst/>
          </a:prstGeom>
          <a:noFill/>
          <a:ln/>
        </p:spPr>
        <p:txBody>
          <a:bodyPr wrap="square" lIns="0" tIns="0" rIns="0" bIns="0" rtlCol="0" anchor="ctr"/>
          <a:lstStyle/>
          <a:p>
            <a:pPr marL="0" indent="0" algn="ctr">
              <a:buNone/>
            </a:pPr>
            <a:r>
              <a:rPr lang="en-US" sz="880" dirty="0">
                <a:solidFill>
                  <a:srgbClr val="173E35"/>
                </a:solidFill>
              </a:rPr>
              <a:t>The site includes activity areas, fields, woodland, water areas, toilets, showers, dining areas and campfire spaces.</a:t>
            </a:r>
            <a:endParaRPr lang="en-US" sz="880" dirty="0"/>
          </a:p>
        </p:txBody>
      </p:sp>
      <p:sp>
        <p:nvSpPr>
          <p:cNvPr id="22" name="Text 19"/>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Map reproduced from the Tawd Vale Summer Camp brochure</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4</a:t>
            </a:fld>
            <a:endParaRPr lang="en-US"/>
          </a:p>
        </p:txBody>
      </p:sp>
      <p:pic>
        <p:nvPicPr>
          <p:cNvPr id="2050" name="Picture 2">
            <a:extLst>
              <a:ext uri="{FF2B5EF4-FFF2-40B4-BE49-F238E27FC236}">
                <a16:creationId xmlns:a16="http://schemas.microsoft.com/office/drawing/2014/main" id="{4C5ECBD9-AEB9-EF90-F083-E7C759A60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04" y="987552"/>
            <a:ext cx="3697656" cy="20556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wd Vale Adventure Centre | Parbold">
            <a:extLst>
              <a:ext uri="{FF2B5EF4-FFF2-40B4-BE49-F238E27FC236}">
                <a16:creationId xmlns:a16="http://schemas.microsoft.com/office/drawing/2014/main" id="{6D4EE7B8-03E2-D0F7-FAAB-80602C2F5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968" y="4395900"/>
            <a:ext cx="32289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C14D59E-A40D-E1F3-008F-23801C6445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6720" y="3777613"/>
            <a:ext cx="4215411" cy="1927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Accommodation</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Tented residential</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What pupils will sleep in</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a:bodyPr>
          <a:lstStyle/>
          <a:p>
            <a:pPr marL="0" indent="0">
              <a:buNone/>
            </a:pPr>
            <a:r>
              <a:rPr lang="en-US" sz="1500" dirty="0">
                <a:solidFill>
                  <a:srgbClr val="4F5D5A"/>
                </a:solidFill>
              </a:rPr>
              <a:t>This is a camping residential. Pupils will stay in tents, with staff tents nearby.</a:t>
            </a:r>
            <a:endParaRPr lang="en-US" sz="1500" dirty="0"/>
          </a:p>
        </p:txBody>
      </p:sp>
      <p:sp>
        <p:nvSpPr>
          <p:cNvPr id="10" name="Shape 7"/>
          <p:cNvSpPr/>
          <p:nvPr/>
        </p:nvSpPr>
        <p:spPr>
          <a:xfrm>
            <a:off x="5239512" y="1847088"/>
            <a:ext cx="2788920" cy="1188720"/>
          </a:xfrm>
          <a:prstGeom prst="roundRect">
            <a:avLst>
              <a:gd name="adj" fmla="val 9231"/>
            </a:avLst>
          </a:prstGeom>
          <a:solidFill>
            <a:srgbClr val="EEF6F0"/>
          </a:solidFill>
          <a:ln w="15240">
            <a:solidFill>
              <a:srgbClr val="D0D8D2"/>
            </a:solidFill>
            <a:prstDash val="solid"/>
          </a:ln>
        </p:spPr>
        <p:txBody>
          <a:bodyPr/>
          <a:lstStyle/>
          <a:p>
            <a:endParaRPr lang="en-GB"/>
          </a:p>
        </p:txBody>
      </p:sp>
      <p:sp>
        <p:nvSpPr>
          <p:cNvPr id="11" name="Text 8"/>
          <p:cNvSpPr/>
          <p:nvPr/>
        </p:nvSpPr>
        <p:spPr>
          <a:xfrm>
            <a:off x="5385816" y="1965960"/>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2" name="Text 9"/>
          <p:cNvSpPr/>
          <p:nvPr/>
        </p:nvSpPr>
        <p:spPr>
          <a:xfrm>
            <a:off x="5897880" y="1975104"/>
            <a:ext cx="1984248" cy="292608"/>
          </a:xfrm>
          <a:prstGeom prst="rect">
            <a:avLst/>
          </a:prstGeom>
          <a:noFill/>
          <a:ln/>
        </p:spPr>
        <p:txBody>
          <a:bodyPr wrap="square" lIns="254" tIns="254" rIns="254" bIns="254" rtlCol="0" anchor="ctr">
            <a:normAutofit fontScale="77500" lnSpcReduction="20000"/>
          </a:bodyPr>
          <a:lstStyle/>
          <a:p>
            <a:pPr marL="0" indent="0">
              <a:buNone/>
            </a:pPr>
            <a:r>
              <a:rPr lang="en-US" sz="1550" b="1" dirty="0">
                <a:solidFill>
                  <a:srgbClr val="173E35"/>
                </a:solidFill>
              </a:rPr>
              <a:t>Tents set up by High Adventure</a:t>
            </a:r>
            <a:endParaRPr lang="en-US" sz="1550" dirty="0"/>
          </a:p>
        </p:txBody>
      </p:sp>
      <p:sp>
        <p:nvSpPr>
          <p:cNvPr id="13" name="Text 10"/>
          <p:cNvSpPr/>
          <p:nvPr/>
        </p:nvSpPr>
        <p:spPr>
          <a:xfrm>
            <a:off x="5458968" y="2414016"/>
            <a:ext cx="2350008" cy="47548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The camp team puts up the tents before pupils arrive.</a:t>
            </a:r>
            <a:endParaRPr lang="en-US" sz="1240" dirty="0"/>
          </a:p>
        </p:txBody>
      </p:sp>
      <p:sp>
        <p:nvSpPr>
          <p:cNvPr id="14" name="Shape 11"/>
          <p:cNvSpPr/>
          <p:nvPr/>
        </p:nvSpPr>
        <p:spPr>
          <a:xfrm>
            <a:off x="8394192" y="1847088"/>
            <a:ext cx="2788920" cy="1188720"/>
          </a:xfrm>
          <a:prstGeom prst="roundRect">
            <a:avLst>
              <a:gd name="adj" fmla="val 9231"/>
            </a:avLst>
          </a:prstGeom>
          <a:solidFill>
            <a:srgbClr val="EEF6F0"/>
          </a:solidFill>
          <a:ln w="15240">
            <a:solidFill>
              <a:srgbClr val="D0D8D2"/>
            </a:solidFill>
            <a:prstDash val="solid"/>
          </a:ln>
        </p:spPr>
        <p:txBody>
          <a:bodyPr/>
          <a:lstStyle/>
          <a:p>
            <a:endParaRPr lang="en-GB"/>
          </a:p>
        </p:txBody>
      </p:sp>
      <p:sp>
        <p:nvSpPr>
          <p:cNvPr id="15" name="Text 12"/>
          <p:cNvSpPr/>
          <p:nvPr/>
        </p:nvSpPr>
        <p:spPr>
          <a:xfrm>
            <a:off x="8540496" y="1965960"/>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6" name="Text 13"/>
          <p:cNvSpPr/>
          <p:nvPr/>
        </p:nvSpPr>
        <p:spPr>
          <a:xfrm>
            <a:off x="9052560" y="1975104"/>
            <a:ext cx="1984248" cy="292608"/>
          </a:xfrm>
          <a:prstGeom prst="rect">
            <a:avLst/>
          </a:prstGeom>
          <a:noFill/>
          <a:ln/>
        </p:spPr>
        <p:txBody>
          <a:bodyPr wrap="square" lIns="254" tIns="254" rIns="254" bIns="254" rtlCol="0" anchor="ctr">
            <a:normAutofit fontScale="70000" lnSpcReduction="20000"/>
          </a:bodyPr>
          <a:lstStyle/>
          <a:p>
            <a:pPr marL="0" indent="0">
              <a:buNone/>
            </a:pPr>
            <a:r>
              <a:rPr lang="en-US" sz="1550" b="1" dirty="0">
                <a:solidFill>
                  <a:srgbClr val="173E35"/>
                </a:solidFill>
              </a:rPr>
              <a:t>Sleeping bag and pillow needed</a:t>
            </a:r>
            <a:endParaRPr lang="en-US" sz="1550" dirty="0"/>
          </a:p>
        </p:txBody>
      </p:sp>
      <p:sp>
        <p:nvSpPr>
          <p:cNvPr id="17" name="Text 14"/>
          <p:cNvSpPr/>
          <p:nvPr/>
        </p:nvSpPr>
        <p:spPr>
          <a:xfrm>
            <a:off x="8613648" y="2414016"/>
            <a:ext cx="2350008" cy="47548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The centre provides a thick camp mat.</a:t>
            </a:r>
            <a:endParaRPr lang="en-US" sz="1240" dirty="0"/>
          </a:p>
        </p:txBody>
      </p:sp>
      <p:sp>
        <p:nvSpPr>
          <p:cNvPr id="18" name="Shape 15"/>
          <p:cNvSpPr/>
          <p:nvPr/>
        </p:nvSpPr>
        <p:spPr>
          <a:xfrm>
            <a:off x="5239512" y="3401568"/>
            <a:ext cx="2788920" cy="1188720"/>
          </a:xfrm>
          <a:prstGeom prst="roundRect">
            <a:avLst>
              <a:gd name="adj" fmla="val 9231"/>
            </a:avLst>
          </a:prstGeom>
          <a:solidFill>
            <a:srgbClr val="EEF6F0"/>
          </a:solidFill>
          <a:ln w="15240">
            <a:solidFill>
              <a:srgbClr val="D0D8D2"/>
            </a:solidFill>
            <a:prstDash val="solid"/>
          </a:ln>
        </p:spPr>
        <p:txBody>
          <a:bodyPr/>
          <a:lstStyle/>
          <a:p>
            <a:endParaRPr lang="en-GB"/>
          </a:p>
        </p:txBody>
      </p:sp>
      <p:sp>
        <p:nvSpPr>
          <p:cNvPr id="19" name="Text 16"/>
          <p:cNvSpPr/>
          <p:nvPr/>
        </p:nvSpPr>
        <p:spPr>
          <a:xfrm>
            <a:off x="5385816" y="3520440"/>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20" name="Text 17"/>
          <p:cNvSpPr/>
          <p:nvPr/>
        </p:nvSpPr>
        <p:spPr>
          <a:xfrm>
            <a:off x="5897880" y="3529584"/>
            <a:ext cx="19842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Spacious tent groups</a:t>
            </a:r>
            <a:endParaRPr lang="en-US" sz="1550" dirty="0"/>
          </a:p>
        </p:txBody>
      </p:sp>
      <p:sp>
        <p:nvSpPr>
          <p:cNvPr id="21" name="Text 18"/>
          <p:cNvSpPr/>
          <p:nvPr/>
        </p:nvSpPr>
        <p:spPr>
          <a:xfrm>
            <a:off x="5458968" y="3968496"/>
            <a:ext cx="2350008" cy="475488"/>
          </a:xfrm>
          <a:prstGeom prst="rect">
            <a:avLst/>
          </a:prstGeom>
          <a:noFill/>
          <a:ln/>
        </p:spPr>
        <p:txBody>
          <a:bodyPr wrap="square" lIns="254" tIns="254" rIns="254" bIns="254" rtlCol="0" anchor="t">
            <a:normAutofit fontScale="92500"/>
          </a:bodyPr>
          <a:lstStyle/>
          <a:p>
            <a:pPr marL="0" indent="0">
              <a:buNone/>
            </a:pPr>
            <a:r>
              <a:rPr lang="en-US" sz="1240" dirty="0">
                <a:solidFill>
                  <a:srgbClr val="4F5D5A"/>
                </a:solidFill>
              </a:rPr>
              <a:t>The brochure states that one 8 person tent is usually used for every six pupils.</a:t>
            </a:r>
            <a:endParaRPr lang="en-US" sz="1240" dirty="0"/>
          </a:p>
        </p:txBody>
      </p:sp>
      <p:sp>
        <p:nvSpPr>
          <p:cNvPr id="22" name="Shape 19"/>
          <p:cNvSpPr/>
          <p:nvPr/>
        </p:nvSpPr>
        <p:spPr>
          <a:xfrm>
            <a:off x="8394192" y="3401568"/>
            <a:ext cx="2788920" cy="1188720"/>
          </a:xfrm>
          <a:prstGeom prst="roundRect">
            <a:avLst>
              <a:gd name="adj" fmla="val 9231"/>
            </a:avLst>
          </a:prstGeom>
          <a:solidFill>
            <a:srgbClr val="EEF6F0"/>
          </a:solidFill>
          <a:ln w="15240">
            <a:solidFill>
              <a:srgbClr val="D0D8D2"/>
            </a:solidFill>
            <a:prstDash val="solid"/>
          </a:ln>
        </p:spPr>
        <p:txBody>
          <a:bodyPr/>
          <a:lstStyle/>
          <a:p>
            <a:endParaRPr lang="en-GB"/>
          </a:p>
        </p:txBody>
      </p:sp>
      <p:sp>
        <p:nvSpPr>
          <p:cNvPr id="23" name="Text 20"/>
          <p:cNvSpPr/>
          <p:nvPr/>
        </p:nvSpPr>
        <p:spPr>
          <a:xfrm>
            <a:off x="8540496" y="3520440"/>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24" name="Text 21"/>
          <p:cNvSpPr/>
          <p:nvPr/>
        </p:nvSpPr>
        <p:spPr>
          <a:xfrm>
            <a:off x="9052560" y="3529584"/>
            <a:ext cx="1984248" cy="292608"/>
          </a:xfrm>
          <a:prstGeom prst="rect">
            <a:avLst/>
          </a:prstGeom>
          <a:noFill/>
          <a:ln/>
        </p:spPr>
        <p:txBody>
          <a:bodyPr wrap="square" lIns="254" tIns="254" rIns="254" bIns="254" rtlCol="0" anchor="ctr">
            <a:normAutofit fontScale="92500"/>
          </a:bodyPr>
          <a:lstStyle/>
          <a:p>
            <a:pPr marL="0" indent="0">
              <a:buNone/>
            </a:pPr>
            <a:r>
              <a:rPr lang="en-US" sz="1550" b="1" dirty="0">
                <a:solidFill>
                  <a:srgbClr val="173E35"/>
                </a:solidFill>
              </a:rPr>
              <a:t>Toilets and showers on site</a:t>
            </a:r>
            <a:endParaRPr lang="en-US" sz="1550" dirty="0"/>
          </a:p>
        </p:txBody>
      </p:sp>
      <p:sp>
        <p:nvSpPr>
          <p:cNvPr id="25" name="Text 22"/>
          <p:cNvSpPr/>
          <p:nvPr/>
        </p:nvSpPr>
        <p:spPr>
          <a:xfrm>
            <a:off x="8613648" y="3968496"/>
            <a:ext cx="2350008" cy="47548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Dedicated toilet and shower facilities are available.</a:t>
            </a:r>
            <a:endParaRPr lang="en-US" sz="1240" dirty="0"/>
          </a:p>
        </p:txBody>
      </p:sp>
      <p:sp>
        <p:nvSpPr>
          <p:cNvPr id="26" name="Shape 23"/>
          <p:cNvSpPr/>
          <p:nvPr/>
        </p:nvSpPr>
        <p:spPr>
          <a:xfrm>
            <a:off x="5257800" y="5029200"/>
            <a:ext cx="5897880" cy="640080"/>
          </a:xfrm>
          <a:prstGeom prst="roundRect">
            <a:avLst>
              <a:gd name="adj" fmla="val 22857"/>
            </a:avLst>
          </a:prstGeom>
          <a:solidFill>
            <a:srgbClr val="FFF0F0"/>
          </a:solidFill>
          <a:ln w="12700">
            <a:solidFill>
              <a:srgbClr val="F3B5B5"/>
            </a:solidFill>
            <a:prstDash val="solid"/>
          </a:ln>
        </p:spPr>
        <p:txBody>
          <a:bodyPr/>
          <a:lstStyle/>
          <a:p>
            <a:endParaRPr lang="en-GB"/>
          </a:p>
        </p:txBody>
      </p:sp>
      <p:sp>
        <p:nvSpPr>
          <p:cNvPr id="27" name="Text 24"/>
          <p:cNvSpPr/>
          <p:nvPr/>
        </p:nvSpPr>
        <p:spPr>
          <a:xfrm>
            <a:off x="5468112" y="5257800"/>
            <a:ext cx="5504688" cy="164592"/>
          </a:xfrm>
          <a:prstGeom prst="rect">
            <a:avLst/>
          </a:prstGeom>
          <a:noFill/>
          <a:ln/>
        </p:spPr>
        <p:txBody>
          <a:bodyPr wrap="square" lIns="0" tIns="0" rIns="0" bIns="0" rtlCol="0" anchor="ctr"/>
          <a:lstStyle/>
          <a:p>
            <a:pPr marL="0" indent="0" algn="ctr">
              <a:buNone/>
            </a:pPr>
            <a:r>
              <a:rPr lang="en-US" sz="1250" b="1" dirty="0">
                <a:solidFill>
                  <a:srgbClr val="D62828"/>
                </a:solidFill>
              </a:rPr>
              <a:t>Please do not send valuable items, expensive electronics or jewellery.</a:t>
            </a:r>
            <a:endParaRPr lang="en-US" sz="1250" dirty="0"/>
          </a:p>
        </p:txBody>
      </p:sp>
      <p:sp>
        <p:nvSpPr>
          <p:cNvPr id="28" name="Text 25"/>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9"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5</a:t>
            </a:fld>
            <a:endParaRPr lang="en-US"/>
          </a:p>
        </p:txBody>
      </p:sp>
      <p:pic>
        <p:nvPicPr>
          <p:cNvPr id="1026" name="Picture 2">
            <a:extLst>
              <a:ext uri="{FF2B5EF4-FFF2-40B4-BE49-F238E27FC236}">
                <a16:creationId xmlns:a16="http://schemas.microsoft.com/office/drawing/2014/main" id="{E452E214-3CC4-FA0C-0BB3-5B3847D45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28"/>
          <a:stretch>
            <a:fillRect/>
          </a:stretch>
        </p:blipFill>
        <p:spPr bwMode="auto">
          <a:xfrm>
            <a:off x="95250" y="2086896"/>
            <a:ext cx="5162550" cy="2976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Activities</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What pupils may take part in</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A busy outdoor programme</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a:bodyPr>
          <a:lstStyle/>
          <a:p>
            <a:pPr marL="0" indent="0">
              <a:buNone/>
            </a:pPr>
            <a:r>
              <a:rPr lang="en-US" sz="1500" dirty="0">
                <a:solidFill>
                  <a:srgbClr val="4F5D5A"/>
                </a:solidFill>
              </a:rPr>
              <a:t>Activities are designed to build confidence, teamwork, communication and resilience.</a:t>
            </a:r>
            <a:endParaRPr lang="en-US" sz="1500" dirty="0"/>
          </a:p>
        </p:txBody>
      </p:sp>
      <p:sp>
        <p:nvSpPr>
          <p:cNvPr id="8" name="Shape 6"/>
          <p:cNvSpPr/>
          <p:nvPr/>
        </p:nvSpPr>
        <p:spPr>
          <a:xfrm>
            <a:off x="658368" y="1993392"/>
            <a:ext cx="2651760" cy="777240"/>
          </a:xfrm>
          <a:prstGeom prst="roundRect">
            <a:avLst>
              <a:gd name="adj" fmla="val 16471"/>
            </a:avLst>
          </a:prstGeom>
          <a:solidFill>
            <a:srgbClr val="EEF6F0"/>
          </a:solidFill>
          <a:ln w="12700">
            <a:solidFill>
              <a:srgbClr val="B8D5C0"/>
            </a:solidFill>
            <a:prstDash val="solid"/>
          </a:ln>
        </p:spPr>
        <p:txBody>
          <a:bodyPr/>
          <a:lstStyle/>
          <a:p>
            <a:endParaRPr lang="en-GB"/>
          </a:p>
        </p:txBody>
      </p:sp>
      <p:sp>
        <p:nvSpPr>
          <p:cNvPr id="9" name="Text 7"/>
          <p:cNvSpPr/>
          <p:nvPr/>
        </p:nvSpPr>
        <p:spPr>
          <a:xfrm>
            <a:off x="813816" y="2112264"/>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High ropes</a:t>
            </a:r>
            <a:endParaRPr lang="en-US" sz="1350" dirty="0"/>
          </a:p>
        </p:txBody>
      </p:sp>
      <p:sp>
        <p:nvSpPr>
          <p:cNvPr id="10" name="Text 8"/>
          <p:cNvSpPr/>
          <p:nvPr/>
        </p:nvSpPr>
        <p:spPr>
          <a:xfrm>
            <a:off x="813816" y="2359152"/>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Aerial challenge course with safety equipment</a:t>
            </a:r>
            <a:endParaRPr lang="en-US" sz="920" dirty="0"/>
          </a:p>
        </p:txBody>
      </p:sp>
      <p:sp>
        <p:nvSpPr>
          <p:cNvPr id="11" name="Shape 9"/>
          <p:cNvSpPr/>
          <p:nvPr/>
        </p:nvSpPr>
        <p:spPr>
          <a:xfrm>
            <a:off x="3538728" y="1993392"/>
            <a:ext cx="2651760" cy="777240"/>
          </a:xfrm>
          <a:prstGeom prst="roundRect">
            <a:avLst>
              <a:gd name="adj" fmla="val 16471"/>
            </a:avLst>
          </a:prstGeom>
          <a:solidFill>
            <a:srgbClr val="FFF9EA"/>
          </a:solidFill>
          <a:ln w="12700">
            <a:solidFill>
              <a:srgbClr val="F4D183"/>
            </a:solidFill>
            <a:prstDash val="solid"/>
          </a:ln>
        </p:spPr>
        <p:txBody>
          <a:bodyPr/>
          <a:lstStyle/>
          <a:p>
            <a:endParaRPr lang="en-GB"/>
          </a:p>
        </p:txBody>
      </p:sp>
      <p:sp>
        <p:nvSpPr>
          <p:cNvPr id="12" name="Text 10"/>
          <p:cNvSpPr/>
          <p:nvPr/>
        </p:nvSpPr>
        <p:spPr>
          <a:xfrm>
            <a:off x="3694176" y="2112264"/>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Water sports</a:t>
            </a:r>
            <a:endParaRPr lang="en-US" sz="1350" dirty="0"/>
          </a:p>
        </p:txBody>
      </p:sp>
      <p:sp>
        <p:nvSpPr>
          <p:cNvPr id="13" name="Text 11"/>
          <p:cNvSpPr/>
          <p:nvPr/>
        </p:nvSpPr>
        <p:spPr>
          <a:xfrm>
            <a:off x="3694176" y="2359152"/>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Canoe rafts and water based teamwork</a:t>
            </a:r>
            <a:endParaRPr lang="en-US" sz="920" dirty="0"/>
          </a:p>
        </p:txBody>
      </p:sp>
      <p:sp>
        <p:nvSpPr>
          <p:cNvPr id="14" name="Shape 12"/>
          <p:cNvSpPr/>
          <p:nvPr/>
        </p:nvSpPr>
        <p:spPr>
          <a:xfrm>
            <a:off x="6419088" y="1993392"/>
            <a:ext cx="2651760" cy="777240"/>
          </a:xfrm>
          <a:prstGeom prst="roundRect">
            <a:avLst>
              <a:gd name="adj" fmla="val 16471"/>
            </a:avLst>
          </a:prstGeom>
          <a:solidFill>
            <a:srgbClr val="EEF6F0"/>
          </a:solidFill>
          <a:ln w="12700">
            <a:solidFill>
              <a:srgbClr val="B8D5C0"/>
            </a:solidFill>
            <a:prstDash val="solid"/>
          </a:ln>
        </p:spPr>
        <p:txBody>
          <a:bodyPr/>
          <a:lstStyle/>
          <a:p>
            <a:endParaRPr lang="en-GB"/>
          </a:p>
        </p:txBody>
      </p:sp>
      <p:sp>
        <p:nvSpPr>
          <p:cNvPr id="15" name="Text 13"/>
          <p:cNvSpPr/>
          <p:nvPr/>
        </p:nvSpPr>
        <p:spPr>
          <a:xfrm>
            <a:off x="6574536" y="2112264"/>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Archery</a:t>
            </a:r>
            <a:endParaRPr lang="en-US" sz="1350" dirty="0"/>
          </a:p>
        </p:txBody>
      </p:sp>
      <p:sp>
        <p:nvSpPr>
          <p:cNvPr id="16" name="Text 14"/>
          <p:cNvSpPr/>
          <p:nvPr/>
        </p:nvSpPr>
        <p:spPr>
          <a:xfrm>
            <a:off x="6574536" y="2359152"/>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Target skills and coaching games</a:t>
            </a:r>
            <a:endParaRPr lang="en-US" sz="920" dirty="0"/>
          </a:p>
        </p:txBody>
      </p:sp>
      <p:sp>
        <p:nvSpPr>
          <p:cNvPr id="17" name="Shape 15"/>
          <p:cNvSpPr/>
          <p:nvPr/>
        </p:nvSpPr>
        <p:spPr>
          <a:xfrm>
            <a:off x="9299448" y="1993392"/>
            <a:ext cx="2651760" cy="777240"/>
          </a:xfrm>
          <a:prstGeom prst="roundRect">
            <a:avLst>
              <a:gd name="adj" fmla="val 16471"/>
            </a:avLst>
          </a:prstGeom>
          <a:solidFill>
            <a:srgbClr val="FFF9EA"/>
          </a:solidFill>
          <a:ln w="12700">
            <a:solidFill>
              <a:srgbClr val="F4D183"/>
            </a:solidFill>
            <a:prstDash val="solid"/>
          </a:ln>
        </p:spPr>
        <p:txBody>
          <a:bodyPr/>
          <a:lstStyle/>
          <a:p>
            <a:endParaRPr lang="en-GB"/>
          </a:p>
        </p:txBody>
      </p:sp>
      <p:sp>
        <p:nvSpPr>
          <p:cNvPr id="18" name="Text 16"/>
          <p:cNvSpPr/>
          <p:nvPr/>
        </p:nvSpPr>
        <p:spPr>
          <a:xfrm>
            <a:off x="9454896" y="2112264"/>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Bushcraft</a:t>
            </a:r>
            <a:endParaRPr lang="en-US" sz="1350" dirty="0"/>
          </a:p>
        </p:txBody>
      </p:sp>
      <p:sp>
        <p:nvSpPr>
          <p:cNvPr id="19" name="Text 17"/>
          <p:cNvSpPr/>
          <p:nvPr/>
        </p:nvSpPr>
        <p:spPr>
          <a:xfrm>
            <a:off x="9454896" y="2359152"/>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Shelter building, camp craft and fire lighting</a:t>
            </a:r>
            <a:endParaRPr lang="en-US" sz="920" dirty="0"/>
          </a:p>
        </p:txBody>
      </p:sp>
      <p:sp>
        <p:nvSpPr>
          <p:cNvPr id="20" name="Shape 18"/>
          <p:cNvSpPr/>
          <p:nvPr/>
        </p:nvSpPr>
        <p:spPr>
          <a:xfrm>
            <a:off x="658368" y="3108960"/>
            <a:ext cx="2651760" cy="777240"/>
          </a:xfrm>
          <a:prstGeom prst="roundRect">
            <a:avLst>
              <a:gd name="adj" fmla="val 16471"/>
            </a:avLst>
          </a:prstGeom>
          <a:solidFill>
            <a:srgbClr val="EEF6F0"/>
          </a:solidFill>
          <a:ln w="12700">
            <a:solidFill>
              <a:srgbClr val="B8D5C0"/>
            </a:solidFill>
            <a:prstDash val="solid"/>
          </a:ln>
        </p:spPr>
        <p:txBody>
          <a:bodyPr/>
          <a:lstStyle/>
          <a:p>
            <a:endParaRPr lang="en-GB"/>
          </a:p>
        </p:txBody>
      </p:sp>
      <p:sp>
        <p:nvSpPr>
          <p:cNvPr id="21" name="Text 19"/>
          <p:cNvSpPr/>
          <p:nvPr/>
        </p:nvSpPr>
        <p:spPr>
          <a:xfrm>
            <a:off x="813816" y="3227832"/>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Orienteering</a:t>
            </a:r>
            <a:endParaRPr lang="en-US" sz="1350" dirty="0"/>
          </a:p>
        </p:txBody>
      </p:sp>
      <p:sp>
        <p:nvSpPr>
          <p:cNvPr id="22" name="Text 20"/>
          <p:cNvSpPr/>
          <p:nvPr/>
        </p:nvSpPr>
        <p:spPr>
          <a:xfrm>
            <a:off x="813816" y="3474720"/>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Navigation and exploratory challenges</a:t>
            </a:r>
            <a:endParaRPr lang="en-US" sz="920" dirty="0"/>
          </a:p>
        </p:txBody>
      </p:sp>
      <p:sp>
        <p:nvSpPr>
          <p:cNvPr id="23" name="Shape 21"/>
          <p:cNvSpPr/>
          <p:nvPr/>
        </p:nvSpPr>
        <p:spPr>
          <a:xfrm>
            <a:off x="3538728" y="3108960"/>
            <a:ext cx="2651760" cy="777240"/>
          </a:xfrm>
          <a:prstGeom prst="roundRect">
            <a:avLst>
              <a:gd name="adj" fmla="val 16471"/>
            </a:avLst>
          </a:prstGeom>
          <a:solidFill>
            <a:srgbClr val="FFF9EA"/>
          </a:solidFill>
          <a:ln w="12700">
            <a:solidFill>
              <a:srgbClr val="F4D183"/>
            </a:solidFill>
            <a:prstDash val="solid"/>
          </a:ln>
        </p:spPr>
        <p:txBody>
          <a:bodyPr/>
          <a:lstStyle/>
          <a:p>
            <a:endParaRPr lang="en-GB"/>
          </a:p>
        </p:txBody>
      </p:sp>
      <p:sp>
        <p:nvSpPr>
          <p:cNvPr id="24" name="Text 22"/>
          <p:cNvSpPr/>
          <p:nvPr/>
        </p:nvSpPr>
        <p:spPr>
          <a:xfrm>
            <a:off x="3694176" y="3227832"/>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Nightline</a:t>
            </a:r>
            <a:endParaRPr lang="en-US" sz="1350" dirty="0"/>
          </a:p>
        </p:txBody>
      </p:sp>
      <p:sp>
        <p:nvSpPr>
          <p:cNvPr id="25" name="Text 23"/>
          <p:cNvSpPr/>
          <p:nvPr/>
        </p:nvSpPr>
        <p:spPr>
          <a:xfrm>
            <a:off x="3694176" y="3474720"/>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Trust, communication and sensory teamwork</a:t>
            </a:r>
            <a:endParaRPr lang="en-US" sz="920" dirty="0"/>
          </a:p>
        </p:txBody>
      </p:sp>
      <p:sp>
        <p:nvSpPr>
          <p:cNvPr id="26" name="Shape 24"/>
          <p:cNvSpPr/>
          <p:nvPr/>
        </p:nvSpPr>
        <p:spPr>
          <a:xfrm>
            <a:off x="6419088" y="3108960"/>
            <a:ext cx="2651760" cy="777240"/>
          </a:xfrm>
          <a:prstGeom prst="roundRect">
            <a:avLst>
              <a:gd name="adj" fmla="val 16471"/>
            </a:avLst>
          </a:prstGeom>
          <a:solidFill>
            <a:srgbClr val="EEF6F0"/>
          </a:solidFill>
          <a:ln w="12700">
            <a:solidFill>
              <a:srgbClr val="B8D5C0"/>
            </a:solidFill>
            <a:prstDash val="solid"/>
          </a:ln>
        </p:spPr>
        <p:txBody>
          <a:bodyPr/>
          <a:lstStyle/>
          <a:p>
            <a:endParaRPr lang="en-GB"/>
          </a:p>
        </p:txBody>
      </p:sp>
      <p:sp>
        <p:nvSpPr>
          <p:cNvPr id="27" name="Text 25"/>
          <p:cNvSpPr/>
          <p:nvPr/>
        </p:nvSpPr>
        <p:spPr>
          <a:xfrm>
            <a:off x="6574536" y="3227832"/>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Team building</a:t>
            </a:r>
            <a:endParaRPr lang="en-US" sz="1350" dirty="0"/>
          </a:p>
        </p:txBody>
      </p:sp>
      <p:sp>
        <p:nvSpPr>
          <p:cNvPr id="28" name="Text 26"/>
          <p:cNvSpPr/>
          <p:nvPr/>
        </p:nvSpPr>
        <p:spPr>
          <a:xfrm>
            <a:off x="6574536" y="3474720"/>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Practical problem solving tasks</a:t>
            </a:r>
            <a:endParaRPr lang="en-US" sz="920" dirty="0"/>
          </a:p>
        </p:txBody>
      </p:sp>
      <p:sp>
        <p:nvSpPr>
          <p:cNvPr id="29" name="Shape 27"/>
          <p:cNvSpPr/>
          <p:nvPr/>
        </p:nvSpPr>
        <p:spPr>
          <a:xfrm>
            <a:off x="9299448" y="3108960"/>
            <a:ext cx="2651760" cy="777240"/>
          </a:xfrm>
          <a:prstGeom prst="roundRect">
            <a:avLst>
              <a:gd name="adj" fmla="val 16471"/>
            </a:avLst>
          </a:prstGeom>
          <a:solidFill>
            <a:srgbClr val="FFF9EA"/>
          </a:solidFill>
          <a:ln w="12700">
            <a:solidFill>
              <a:srgbClr val="F4D183"/>
            </a:solidFill>
            <a:prstDash val="solid"/>
          </a:ln>
        </p:spPr>
        <p:txBody>
          <a:bodyPr/>
          <a:lstStyle/>
          <a:p>
            <a:endParaRPr lang="en-GB"/>
          </a:p>
        </p:txBody>
      </p:sp>
      <p:sp>
        <p:nvSpPr>
          <p:cNvPr id="30" name="Text 28"/>
          <p:cNvSpPr/>
          <p:nvPr/>
        </p:nvSpPr>
        <p:spPr>
          <a:xfrm>
            <a:off x="9454896" y="3227832"/>
            <a:ext cx="2340864" cy="201168"/>
          </a:xfrm>
          <a:prstGeom prst="rect">
            <a:avLst/>
          </a:prstGeom>
          <a:noFill/>
          <a:ln/>
        </p:spPr>
        <p:txBody>
          <a:bodyPr wrap="square" lIns="0" tIns="0" rIns="0" bIns="0" rtlCol="0" anchor="ctr"/>
          <a:lstStyle/>
          <a:p>
            <a:pPr marL="0" indent="0">
              <a:buNone/>
            </a:pPr>
            <a:r>
              <a:rPr lang="en-US" sz="1350" b="1" dirty="0">
                <a:solidFill>
                  <a:srgbClr val="173E35"/>
                </a:solidFill>
              </a:rPr>
              <a:t>Campfire and evening activities</a:t>
            </a:r>
            <a:endParaRPr lang="en-US" sz="1350" dirty="0"/>
          </a:p>
        </p:txBody>
      </p:sp>
      <p:sp>
        <p:nvSpPr>
          <p:cNvPr id="31" name="Text 29"/>
          <p:cNvSpPr/>
          <p:nvPr/>
        </p:nvSpPr>
        <p:spPr>
          <a:xfrm>
            <a:off x="9454896" y="3474720"/>
            <a:ext cx="2340864" cy="256032"/>
          </a:xfrm>
          <a:prstGeom prst="rect">
            <a:avLst/>
          </a:prstGeom>
          <a:noFill/>
          <a:ln/>
        </p:spPr>
        <p:txBody>
          <a:bodyPr wrap="square" lIns="0" tIns="0" rIns="0" bIns="0" rtlCol="0" anchor="ctr">
            <a:normAutofit/>
          </a:bodyPr>
          <a:lstStyle/>
          <a:p>
            <a:pPr marL="0" indent="0">
              <a:buNone/>
            </a:pPr>
            <a:r>
              <a:rPr lang="en-US" sz="920" dirty="0">
                <a:solidFill>
                  <a:srgbClr val="4F5D5A"/>
                </a:solidFill>
              </a:rPr>
              <a:t>Shared experiences and group challenges</a:t>
            </a:r>
            <a:endParaRPr lang="en-US" sz="920" dirty="0"/>
          </a:p>
        </p:txBody>
      </p:sp>
      <p:pic>
        <p:nvPicPr>
          <p:cNvPr id="32" name="Image 0" descr="/mnt/data/tawd_parent_ppt_assets_custom/activity_collage.png"/>
          <p:cNvPicPr>
            <a:picLocks noChangeAspect="1"/>
          </p:cNvPicPr>
          <p:nvPr/>
        </p:nvPicPr>
        <p:blipFill>
          <a:blip r:embed="rId3"/>
          <a:stretch>
            <a:fillRect/>
          </a:stretch>
        </p:blipFill>
        <p:spPr>
          <a:xfrm>
            <a:off x="960120" y="4434840"/>
            <a:ext cx="10332720" cy="1325880"/>
          </a:xfrm>
          <a:prstGeom prst="rect">
            <a:avLst/>
          </a:prstGeom>
        </p:spPr>
      </p:pic>
      <p:sp>
        <p:nvSpPr>
          <p:cNvPr id="33" name="Shape 30"/>
          <p:cNvSpPr/>
          <p:nvPr/>
        </p:nvSpPr>
        <p:spPr>
          <a:xfrm>
            <a:off x="1463040" y="5897880"/>
            <a:ext cx="9281160" cy="411480"/>
          </a:xfrm>
          <a:prstGeom prst="roundRect">
            <a:avLst>
              <a:gd name="adj" fmla="val 26667"/>
            </a:avLst>
          </a:prstGeom>
          <a:solidFill>
            <a:srgbClr val="173E35"/>
          </a:solidFill>
          <a:ln w="12700">
            <a:solidFill>
              <a:srgbClr val="173E35"/>
            </a:solidFill>
            <a:prstDash val="solid"/>
          </a:ln>
        </p:spPr>
        <p:txBody>
          <a:bodyPr/>
          <a:lstStyle/>
          <a:p>
            <a:endParaRPr lang="en-GB"/>
          </a:p>
        </p:txBody>
      </p:sp>
      <p:sp>
        <p:nvSpPr>
          <p:cNvPr id="34" name="Text 31"/>
          <p:cNvSpPr/>
          <p:nvPr/>
        </p:nvSpPr>
        <p:spPr>
          <a:xfrm>
            <a:off x="1719072" y="6025896"/>
            <a:ext cx="8778240" cy="146304"/>
          </a:xfrm>
          <a:prstGeom prst="rect">
            <a:avLst/>
          </a:prstGeom>
          <a:noFill/>
          <a:ln/>
        </p:spPr>
        <p:txBody>
          <a:bodyPr wrap="square" lIns="0" tIns="0" rIns="0" bIns="0" rtlCol="0" anchor="ctr"/>
          <a:lstStyle/>
          <a:p>
            <a:pPr marL="0" indent="0" algn="ctr">
              <a:buNone/>
            </a:pPr>
            <a:r>
              <a:rPr lang="en-US" sz="1120" b="1" dirty="0">
                <a:solidFill>
                  <a:srgbClr val="FFFFFF"/>
                </a:solidFill>
              </a:rPr>
              <a:t>Pupils are encouraged and supported. They are not forced into something they are not ready for.</a:t>
            </a:r>
            <a:endParaRPr lang="en-US" sz="1120" dirty="0"/>
          </a:p>
        </p:txBody>
      </p:sp>
      <p:sp>
        <p:nvSpPr>
          <p:cNvPr id="35" name="Text 32"/>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36"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Daily routine</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Indicative timings</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A structured day at camp</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a:bodyPr>
          <a:lstStyle/>
          <a:p>
            <a:pPr marL="0" indent="0">
              <a:buNone/>
            </a:pPr>
            <a:r>
              <a:rPr lang="en-US" sz="1500" dirty="0">
                <a:solidFill>
                  <a:srgbClr val="4F5D5A"/>
                </a:solidFill>
              </a:rPr>
              <a:t>Timings may be adjusted by High Adventure to suit the group and conditions.</a:t>
            </a:r>
            <a:endParaRPr lang="en-US" sz="1500" dirty="0"/>
          </a:p>
        </p:txBody>
      </p:sp>
      <p:sp>
        <p:nvSpPr>
          <p:cNvPr id="8" name="Shape 6"/>
          <p:cNvSpPr/>
          <p:nvPr/>
        </p:nvSpPr>
        <p:spPr>
          <a:xfrm>
            <a:off x="868680" y="182880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9" name="Text 7"/>
          <p:cNvSpPr/>
          <p:nvPr/>
        </p:nvSpPr>
        <p:spPr>
          <a:xfrm>
            <a:off x="1051560" y="1993392"/>
            <a:ext cx="2011680" cy="201168"/>
          </a:xfrm>
          <a:prstGeom prst="rect">
            <a:avLst/>
          </a:prstGeom>
          <a:noFill/>
          <a:ln/>
        </p:spPr>
        <p:txBody>
          <a:bodyPr wrap="square" lIns="0" tIns="0" rIns="0" bIns="0" rtlCol="0" anchor="ctr"/>
          <a:lstStyle/>
          <a:p>
            <a:pPr marL="0" indent="0">
              <a:buNone/>
            </a:pPr>
            <a:r>
              <a:rPr lang="en-US" sz="1300" b="1" dirty="0">
                <a:solidFill>
                  <a:srgbClr val="D62828"/>
                </a:solidFill>
              </a:rPr>
              <a:t>8:00 am</a:t>
            </a:r>
            <a:endParaRPr lang="en-US" sz="1300" dirty="0"/>
          </a:p>
        </p:txBody>
      </p:sp>
      <p:sp>
        <p:nvSpPr>
          <p:cNvPr id="10" name="Text 8"/>
          <p:cNvSpPr/>
          <p:nvPr/>
        </p:nvSpPr>
        <p:spPr>
          <a:xfrm>
            <a:off x="1051560" y="229514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Breakfast</a:t>
            </a:r>
            <a:endParaRPr lang="en-US" sz="1270" dirty="0"/>
          </a:p>
        </p:txBody>
      </p:sp>
      <p:sp>
        <p:nvSpPr>
          <p:cNvPr id="11" name="Text 9"/>
          <p:cNvSpPr/>
          <p:nvPr/>
        </p:nvSpPr>
        <p:spPr>
          <a:xfrm>
            <a:off x="1051560" y="260604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Pupils eat and make their packed lunch</a:t>
            </a:r>
            <a:endParaRPr lang="en-US" sz="880" dirty="0"/>
          </a:p>
        </p:txBody>
      </p:sp>
      <p:sp>
        <p:nvSpPr>
          <p:cNvPr id="12" name="Shape 10"/>
          <p:cNvSpPr/>
          <p:nvPr/>
        </p:nvSpPr>
        <p:spPr>
          <a:xfrm>
            <a:off x="3355848" y="2359152"/>
            <a:ext cx="201168" cy="292608"/>
          </a:xfrm>
          <a:prstGeom prst="chevron">
            <a:avLst/>
          </a:prstGeom>
          <a:solidFill>
            <a:srgbClr val="DCE9DF"/>
          </a:solidFill>
          <a:ln w="12700">
            <a:solidFill>
              <a:srgbClr val="DCE9DF"/>
            </a:solidFill>
            <a:prstDash val="solid"/>
          </a:ln>
        </p:spPr>
        <p:txBody>
          <a:bodyPr/>
          <a:lstStyle/>
          <a:p>
            <a:endParaRPr lang="en-GB"/>
          </a:p>
        </p:txBody>
      </p:sp>
      <p:sp>
        <p:nvSpPr>
          <p:cNvPr id="13" name="Shape 11"/>
          <p:cNvSpPr/>
          <p:nvPr/>
        </p:nvSpPr>
        <p:spPr>
          <a:xfrm>
            <a:off x="3657600" y="182880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14" name="Text 12"/>
          <p:cNvSpPr/>
          <p:nvPr/>
        </p:nvSpPr>
        <p:spPr>
          <a:xfrm>
            <a:off x="3840480" y="1993392"/>
            <a:ext cx="2011680" cy="201168"/>
          </a:xfrm>
          <a:prstGeom prst="rect">
            <a:avLst/>
          </a:prstGeom>
          <a:noFill/>
          <a:ln/>
        </p:spPr>
        <p:txBody>
          <a:bodyPr wrap="square" lIns="0" tIns="0" rIns="0" bIns="0" rtlCol="0" anchor="ctr"/>
          <a:lstStyle/>
          <a:p>
            <a:pPr marL="0" indent="0">
              <a:buNone/>
            </a:pPr>
            <a:r>
              <a:rPr lang="en-US" sz="1300" b="1" dirty="0">
                <a:solidFill>
                  <a:srgbClr val="2F6B4F"/>
                </a:solidFill>
              </a:rPr>
              <a:t>9:15 am</a:t>
            </a:r>
            <a:endParaRPr lang="en-US" sz="1300" dirty="0"/>
          </a:p>
        </p:txBody>
      </p:sp>
      <p:sp>
        <p:nvSpPr>
          <p:cNvPr id="15" name="Text 13"/>
          <p:cNvSpPr/>
          <p:nvPr/>
        </p:nvSpPr>
        <p:spPr>
          <a:xfrm>
            <a:off x="3840480" y="229514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Morning activity meeting</a:t>
            </a:r>
            <a:endParaRPr lang="en-US" sz="1270" dirty="0"/>
          </a:p>
        </p:txBody>
      </p:sp>
      <p:sp>
        <p:nvSpPr>
          <p:cNvPr id="16" name="Text 14"/>
          <p:cNvSpPr/>
          <p:nvPr/>
        </p:nvSpPr>
        <p:spPr>
          <a:xfrm>
            <a:off x="3840480" y="260604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Groups line up and meet instructors</a:t>
            </a:r>
            <a:endParaRPr lang="en-US" sz="880" dirty="0"/>
          </a:p>
        </p:txBody>
      </p:sp>
      <p:sp>
        <p:nvSpPr>
          <p:cNvPr id="17" name="Shape 15"/>
          <p:cNvSpPr/>
          <p:nvPr/>
        </p:nvSpPr>
        <p:spPr>
          <a:xfrm>
            <a:off x="6144768" y="2359152"/>
            <a:ext cx="201168" cy="292608"/>
          </a:xfrm>
          <a:prstGeom prst="chevron">
            <a:avLst/>
          </a:prstGeom>
          <a:solidFill>
            <a:srgbClr val="DCE9DF"/>
          </a:solidFill>
          <a:ln w="12700">
            <a:solidFill>
              <a:srgbClr val="DCE9DF"/>
            </a:solidFill>
            <a:prstDash val="solid"/>
          </a:ln>
        </p:spPr>
        <p:txBody>
          <a:bodyPr/>
          <a:lstStyle/>
          <a:p>
            <a:endParaRPr lang="en-GB"/>
          </a:p>
        </p:txBody>
      </p:sp>
      <p:sp>
        <p:nvSpPr>
          <p:cNvPr id="18" name="Shape 16"/>
          <p:cNvSpPr/>
          <p:nvPr/>
        </p:nvSpPr>
        <p:spPr>
          <a:xfrm>
            <a:off x="6446520" y="182880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19" name="Text 17"/>
          <p:cNvSpPr/>
          <p:nvPr/>
        </p:nvSpPr>
        <p:spPr>
          <a:xfrm>
            <a:off x="6629400" y="1993392"/>
            <a:ext cx="2011680" cy="201168"/>
          </a:xfrm>
          <a:prstGeom prst="rect">
            <a:avLst/>
          </a:prstGeom>
          <a:noFill/>
          <a:ln/>
        </p:spPr>
        <p:txBody>
          <a:bodyPr wrap="square" lIns="0" tIns="0" rIns="0" bIns="0" rtlCol="0" anchor="ctr"/>
          <a:lstStyle/>
          <a:p>
            <a:pPr marL="0" indent="0">
              <a:buNone/>
            </a:pPr>
            <a:r>
              <a:rPr lang="en-US" sz="1300" b="1" dirty="0">
                <a:solidFill>
                  <a:srgbClr val="D62828"/>
                </a:solidFill>
              </a:rPr>
              <a:t>12:30 pm</a:t>
            </a:r>
            <a:endParaRPr lang="en-US" sz="1300" dirty="0"/>
          </a:p>
        </p:txBody>
      </p:sp>
      <p:sp>
        <p:nvSpPr>
          <p:cNvPr id="20" name="Text 18"/>
          <p:cNvSpPr/>
          <p:nvPr/>
        </p:nvSpPr>
        <p:spPr>
          <a:xfrm>
            <a:off x="6629400" y="229514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Lunch</a:t>
            </a:r>
            <a:endParaRPr lang="en-US" sz="1270" dirty="0"/>
          </a:p>
        </p:txBody>
      </p:sp>
      <p:sp>
        <p:nvSpPr>
          <p:cNvPr id="21" name="Text 19"/>
          <p:cNvSpPr/>
          <p:nvPr/>
        </p:nvSpPr>
        <p:spPr>
          <a:xfrm>
            <a:off x="6629400" y="260604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School staff supervise the group</a:t>
            </a:r>
            <a:endParaRPr lang="en-US" sz="880" dirty="0"/>
          </a:p>
        </p:txBody>
      </p:sp>
      <p:sp>
        <p:nvSpPr>
          <p:cNvPr id="22" name="Shape 20"/>
          <p:cNvSpPr/>
          <p:nvPr/>
        </p:nvSpPr>
        <p:spPr>
          <a:xfrm>
            <a:off x="8933688" y="2359152"/>
            <a:ext cx="201168" cy="292608"/>
          </a:xfrm>
          <a:prstGeom prst="chevron">
            <a:avLst/>
          </a:prstGeom>
          <a:solidFill>
            <a:srgbClr val="DCE9DF"/>
          </a:solidFill>
          <a:ln w="12700">
            <a:solidFill>
              <a:srgbClr val="DCE9DF"/>
            </a:solidFill>
            <a:prstDash val="solid"/>
          </a:ln>
        </p:spPr>
        <p:txBody>
          <a:bodyPr/>
          <a:lstStyle/>
          <a:p>
            <a:endParaRPr lang="en-GB"/>
          </a:p>
        </p:txBody>
      </p:sp>
      <p:sp>
        <p:nvSpPr>
          <p:cNvPr id="23" name="Shape 21"/>
          <p:cNvSpPr/>
          <p:nvPr/>
        </p:nvSpPr>
        <p:spPr>
          <a:xfrm>
            <a:off x="9235440" y="182880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24" name="Text 22"/>
          <p:cNvSpPr/>
          <p:nvPr/>
        </p:nvSpPr>
        <p:spPr>
          <a:xfrm>
            <a:off x="9418320" y="1993392"/>
            <a:ext cx="2011680" cy="201168"/>
          </a:xfrm>
          <a:prstGeom prst="rect">
            <a:avLst/>
          </a:prstGeom>
          <a:noFill/>
          <a:ln/>
        </p:spPr>
        <p:txBody>
          <a:bodyPr wrap="square" lIns="0" tIns="0" rIns="0" bIns="0" rtlCol="0" anchor="ctr"/>
          <a:lstStyle/>
          <a:p>
            <a:pPr marL="0" indent="0">
              <a:buNone/>
            </a:pPr>
            <a:r>
              <a:rPr lang="en-US" sz="1300" b="1" dirty="0">
                <a:solidFill>
                  <a:srgbClr val="2F6B4F"/>
                </a:solidFill>
              </a:rPr>
              <a:t>1:30 pm</a:t>
            </a:r>
            <a:endParaRPr lang="en-US" sz="1300" dirty="0"/>
          </a:p>
        </p:txBody>
      </p:sp>
      <p:sp>
        <p:nvSpPr>
          <p:cNvPr id="25" name="Text 23"/>
          <p:cNvSpPr/>
          <p:nvPr/>
        </p:nvSpPr>
        <p:spPr>
          <a:xfrm>
            <a:off x="9418320" y="229514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Afternoon activities</a:t>
            </a:r>
            <a:endParaRPr lang="en-US" sz="1270" dirty="0"/>
          </a:p>
        </p:txBody>
      </p:sp>
      <p:sp>
        <p:nvSpPr>
          <p:cNvPr id="26" name="Text 24"/>
          <p:cNvSpPr/>
          <p:nvPr/>
        </p:nvSpPr>
        <p:spPr>
          <a:xfrm>
            <a:off x="9418320" y="260604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Instructors take charge of activity sessions</a:t>
            </a:r>
            <a:endParaRPr lang="en-US" sz="880" dirty="0"/>
          </a:p>
        </p:txBody>
      </p:sp>
      <p:sp>
        <p:nvSpPr>
          <p:cNvPr id="27" name="Shape 25"/>
          <p:cNvSpPr/>
          <p:nvPr/>
        </p:nvSpPr>
        <p:spPr>
          <a:xfrm>
            <a:off x="868680" y="370332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28" name="Text 26"/>
          <p:cNvSpPr/>
          <p:nvPr/>
        </p:nvSpPr>
        <p:spPr>
          <a:xfrm>
            <a:off x="1051560" y="3867912"/>
            <a:ext cx="2011680" cy="201168"/>
          </a:xfrm>
          <a:prstGeom prst="rect">
            <a:avLst/>
          </a:prstGeom>
          <a:noFill/>
          <a:ln/>
        </p:spPr>
        <p:txBody>
          <a:bodyPr wrap="square" lIns="0" tIns="0" rIns="0" bIns="0" rtlCol="0" anchor="ctr"/>
          <a:lstStyle/>
          <a:p>
            <a:pPr marL="0" indent="0">
              <a:buNone/>
            </a:pPr>
            <a:r>
              <a:rPr lang="en-US" sz="1300" b="1" dirty="0">
                <a:solidFill>
                  <a:srgbClr val="D62828"/>
                </a:solidFill>
              </a:rPr>
              <a:t>4:45 pm</a:t>
            </a:r>
            <a:endParaRPr lang="en-US" sz="1300" dirty="0"/>
          </a:p>
        </p:txBody>
      </p:sp>
      <p:sp>
        <p:nvSpPr>
          <p:cNvPr id="29" name="Text 27"/>
          <p:cNvSpPr/>
          <p:nvPr/>
        </p:nvSpPr>
        <p:spPr>
          <a:xfrm>
            <a:off x="1051560" y="416966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Activities finish</a:t>
            </a:r>
            <a:endParaRPr lang="en-US" sz="1270" dirty="0"/>
          </a:p>
        </p:txBody>
      </p:sp>
      <p:sp>
        <p:nvSpPr>
          <p:cNvPr id="30" name="Text 28"/>
          <p:cNvSpPr/>
          <p:nvPr/>
        </p:nvSpPr>
        <p:spPr>
          <a:xfrm>
            <a:off x="1051560" y="448056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Pupils return to school staff</a:t>
            </a:r>
            <a:endParaRPr lang="en-US" sz="880" dirty="0"/>
          </a:p>
        </p:txBody>
      </p:sp>
      <p:sp>
        <p:nvSpPr>
          <p:cNvPr id="31" name="Shape 29"/>
          <p:cNvSpPr/>
          <p:nvPr/>
        </p:nvSpPr>
        <p:spPr>
          <a:xfrm>
            <a:off x="3355848" y="4233672"/>
            <a:ext cx="201168" cy="292608"/>
          </a:xfrm>
          <a:prstGeom prst="chevron">
            <a:avLst/>
          </a:prstGeom>
          <a:solidFill>
            <a:srgbClr val="DCE9DF"/>
          </a:solidFill>
          <a:ln w="12700">
            <a:solidFill>
              <a:srgbClr val="DCE9DF"/>
            </a:solidFill>
            <a:prstDash val="solid"/>
          </a:ln>
        </p:spPr>
        <p:txBody>
          <a:bodyPr/>
          <a:lstStyle/>
          <a:p>
            <a:endParaRPr lang="en-GB"/>
          </a:p>
        </p:txBody>
      </p:sp>
      <p:sp>
        <p:nvSpPr>
          <p:cNvPr id="32" name="Shape 30"/>
          <p:cNvSpPr/>
          <p:nvPr/>
        </p:nvSpPr>
        <p:spPr>
          <a:xfrm>
            <a:off x="3657600" y="370332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33" name="Text 31"/>
          <p:cNvSpPr/>
          <p:nvPr/>
        </p:nvSpPr>
        <p:spPr>
          <a:xfrm>
            <a:off x="3840480" y="3867912"/>
            <a:ext cx="2011680" cy="201168"/>
          </a:xfrm>
          <a:prstGeom prst="rect">
            <a:avLst/>
          </a:prstGeom>
          <a:noFill/>
          <a:ln/>
        </p:spPr>
        <p:txBody>
          <a:bodyPr wrap="square" lIns="0" tIns="0" rIns="0" bIns="0" rtlCol="0" anchor="ctr"/>
          <a:lstStyle/>
          <a:p>
            <a:pPr marL="0" indent="0">
              <a:buNone/>
            </a:pPr>
            <a:r>
              <a:rPr lang="en-US" sz="1300" b="1" dirty="0">
                <a:solidFill>
                  <a:srgbClr val="2F6B4F"/>
                </a:solidFill>
              </a:rPr>
              <a:t>5:45 pm</a:t>
            </a:r>
            <a:endParaRPr lang="en-US" sz="1300" dirty="0"/>
          </a:p>
        </p:txBody>
      </p:sp>
      <p:sp>
        <p:nvSpPr>
          <p:cNvPr id="34" name="Text 32"/>
          <p:cNvSpPr/>
          <p:nvPr/>
        </p:nvSpPr>
        <p:spPr>
          <a:xfrm>
            <a:off x="3840480" y="416966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Evening meal</a:t>
            </a:r>
            <a:endParaRPr lang="en-US" sz="1270" dirty="0"/>
          </a:p>
        </p:txBody>
      </p:sp>
      <p:sp>
        <p:nvSpPr>
          <p:cNvPr id="35" name="Text 33"/>
          <p:cNvSpPr/>
          <p:nvPr/>
        </p:nvSpPr>
        <p:spPr>
          <a:xfrm>
            <a:off x="3840480" y="448056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Orderly dining and announcements</a:t>
            </a:r>
            <a:endParaRPr lang="en-US" sz="880" dirty="0"/>
          </a:p>
        </p:txBody>
      </p:sp>
      <p:sp>
        <p:nvSpPr>
          <p:cNvPr id="36" name="Shape 34"/>
          <p:cNvSpPr/>
          <p:nvPr/>
        </p:nvSpPr>
        <p:spPr>
          <a:xfrm>
            <a:off x="6144768" y="4233672"/>
            <a:ext cx="201168" cy="292608"/>
          </a:xfrm>
          <a:prstGeom prst="chevron">
            <a:avLst/>
          </a:prstGeom>
          <a:solidFill>
            <a:srgbClr val="DCE9DF"/>
          </a:solidFill>
          <a:ln w="12700">
            <a:solidFill>
              <a:srgbClr val="DCE9DF"/>
            </a:solidFill>
            <a:prstDash val="solid"/>
          </a:ln>
        </p:spPr>
        <p:txBody>
          <a:bodyPr/>
          <a:lstStyle/>
          <a:p>
            <a:endParaRPr lang="en-GB"/>
          </a:p>
        </p:txBody>
      </p:sp>
      <p:sp>
        <p:nvSpPr>
          <p:cNvPr id="37" name="Shape 35"/>
          <p:cNvSpPr/>
          <p:nvPr/>
        </p:nvSpPr>
        <p:spPr>
          <a:xfrm>
            <a:off x="6446520" y="370332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38" name="Text 36"/>
          <p:cNvSpPr/>
          <p:nvPr/>
        </p:nvSpPr>
        <p:spPr>
          <a:xfrm>
            <a:off x="6629400" y="3867912"/>
            <a:ext cx="2011680" cy="201168"/>
          </a:xfrm>
          <a:prstGeom prst="rect">
            <a:avLst/>
          </a:prstGeom>
          <a:noFill/>
          <a:ln/>
        </p:spPr>
        <p:txBody>
          <a:bodyPr wrap="square" lIns="0" tIns="0" rIns="0" bIns="0" rtlCol="0" anchor="ctr"/>
          <a:lstStyle/>
          <a:p>
            <a:pPr marL="0" indent="0">
              <a:buNone/>
            </a:pPr>
            <a:r>
              <a:rPr lang="en-US" sz="1300" b="1" dirty="0">
                <a:solidFill>
                  <a:srgbClr val="D62828"/>
                </a:solidFill>
              </a:rPr>
              <a:t>7:00 pm</a:t>
            </a:r>
            <a:endParaRPr lang="en-US" sz="1300" dirty="0"/>
          </a:p>
        </p:txBody>
      </p:sp>
      <p:sp>
        <p:nvSpPr>
          <p:cNvPr id="39" name="Text 37"/>
          <p:cNvSpPr/>
          <p:nvPr/>
        </p:nvSpPr>
        <p:spPr>
          <a:xfrm>
            <a:off x="6629400" y="416966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Evening activity</a:t>
            </a:r>
            <a:endParaRPr lang="en-US" sz="1270" dirty="0"/>
          </a:p>
        </p:txBody>
      </p:sp>
      <p:sp>
        <p:nvSpPr>
          <p:cNvPr id="40" name="Text 38"/>
          <p:cNvSpPr/>
          <p:nvPr/>
        </p:nvSpPr>
        <p:spPr>
          <a:xfrm>
            <a:off x="6629400" y="448056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Campfire, quiz or group challenge</a:t>
            </a:r>
            <a:endParaRPr lang="en-US" sz="880" dirty="0"/>
          </a:p>
        </p:txBody>
      </p:sp>
      <p:sp>
        <p:nvSpPr>
          <p:cNvPr id="41" name="Shape 39"/>
          <p:cNvSpPr/>
          <p:nvPr/>
        </p:nvSpPr>
        <p:spPr>
          <a:xfrm>
            <a:off x="8933688" y="4233672"/>
            <a:ext cx="201168" cy="292608"/>
          </a:xfrm>
          <a:prstGeom prst="chevron">
            <a:avLst/>
          </a:prstGeom>
          <a:solidFill>
            <a:srgbClr val="DCE9DF"/>
          </a:solidFill>
          <a:ln w="12700">
            <a:solidFill>
              <a:srgbClr val="DCE9DF"/>
            </a:solidFill>
            <a:prstDash val="solid"/>
          </a:ln>
        </p:spPr>
        <p:txBody>
          <a:bodyPr/>
          <a:lstStyle/>
          <a:p>
            <a:endParaRPr lang="en-GB"/>
          </a:p>
        </p:txBody>
      </p:sp>
      <p:sp>
        <p:nvSpPr>
          <p:cNvPr id="42" name="Shape 40"/>
          <p:cNvSpPr/>
          <p:nvPr/>
        </p:nvSpPr>
        <p:spPr>
          <a:xfrm>
            <a:off x="9235440" y="3703320"/>
            <a:ext cx="2395728" cy="1389888"/>
          </a:xfrm>
          <a:prstGeom prst="roundRect">
            <a:avLst>
              <a:gd name="adj" fmla="val 10526"/>
            </a:avLst>
          </a:prstGeom>
          <a:solidFill>
            <a:srgbClr val="FFFFFF"/>
          </a:solidFill>
          <a:ln w="12700">
            <a:solidFill>
              <a:srgbClr val="D6D6D6"/>
            </a:solidFill>
            <a:prstDash val="solid"/>
          </a:ln>
        </p:spPr>
        <p:txBody>
          <a:bodyPr/>
          <a:lstStyle/>
          <a:p>
            <a:endParaRPr lang="en-GB"/>
          </a:p>
        </p:txBody>
      </p:sp>
      <p:sp>
        <p:nvSpPr>
          <p:cNvPr id="43" name="Text 41"/>
          <p:cNvSpPr/>
          <p:nvPr/>
        </p:nvSpPr>
        <p:spPr>
          <a:xfrm>
            <a:off x="9418320" y="3867912"/>
            <a:ext cx="2011680" cy="201168"/>
          </a:xfrm>
          <a:prstGeom prst="rect">
            <a:avLst/>
          </a:prstGeom>
          <a:noFill/>
          <a:ln/>
        </p:spPr>
        <p:txBody>
          <a:bodyPr wrap="square" lIns="0" tIns="0" rIns="0" bIns="0" rtlCol="0" anchor="ctr"/>
          <a:lstStyle/>
          <a:p>
            <a:pPr marL="0" indent="0">
              <a:buNone/>
            </a:pPr>
            <a:r>
              <a:rPr lang="en-US" sz="1300" b="1" dirty="0">
                <a:solidFill>
                  <a:srgbClr val="2F6B4F"/>
                </a:solidFill>
              </a:rPr>
              <a:t>8:30 pm onwards</a:t>
            </a:r>
            <a:endParaRPr lang="en-US" sz="1300" dirty="0"/>
          </a:p>
        </p:txBody>
      </p:sp>
      <p:sp>
        <p:nvSpPr>
          <p:cNvPr id="44" name="Text 42"/>
          <p:cNvSpPr/>
          <p:nvPr/>
        </p:nvSpPr>
        <p:spPr>
          <a:xfrm>
            <a:off x="9418320" y="4169664"/>
            <a:ext cx="2011680" cy="219456"/>
          </a:xfrm>
          <a:prstGeom prst="rect">
            <a:avLst/>
          </a:prstGeom>
          <a:noFill/>
          <a:ln/>
        </p:spPr>
        <p:txBody>
          <a:bodyPr wrap="square" lIns="0" tIns="0" rIns="0" bIns="0" rtlCol="0" anchor="ctr">
            <a:normAutofit/>
          </a:bodyPr>
          <a:lstStyle/>
          <a:p>
            <a:pPr marL="0" indent="0">
              <a:buNone/>
            </a:pPr>
            <a:r>
              <a:rPr lang="en-US" sz="1270" b="1" dirty="0">
                <a:solidFill>
                  <a:srgbClr val="173E35"/>
                </a:solidFill>
              </a:rPr>
              <a:t>Downtime and bedtime</a:t>
            </a:r>
            <a:endParaRPr lang="en-US" sz="1270" dirty="0"/>
          </a:p>
        </p:txBody>
      </p:sp>
      <p:sp>
        <p:nvSpPr>
          <p:cNvPr id="45" name="Text 43"/>
          <p:cNvSpPr/>
          <p:nvPr/>
        </p:nvSpPr>
        <p:spPr>
          <a:xfrm>
            <a:off x="9418320" y="4480560"/>
            <a:ext cx="1993392" cy="384048"/>
          </a:xfrm>
          <a:prstGeom prst="rect">
            <a:avLst/>
          </a:prstGeom>
          <a:noFill/>
          <a:ln/>
        </p:spPr>
        <p:txBody>
          <a:bodyPr wrap="square" lIns="0" tIns="0" rIns="0" bIns="0" rtlCol="0" anchor="ctr">
            <a:normAutofit/>
          </a:bodyPr>
          <a:lstStyle/>
          <a:p>
            <a:pPr marL="0" indent="0">
              <a:buNone/>
            </a:pPr>
            <a:r>
              <a:rPr lang="en-US" sz="880" dirty="0">
                <a:solidFill>
                  <a:srgbClr val="4F5D5A"/>
                </a:solidFill>
              </a:rPr>
              <a:t>School staff supervise pupils overnight</a:t>
            </a:r>
            <a:endParaRPr lang="en-US" sz="880" dirty="0"/>
          </a:p>
        </p:txBody>
      </p:sp>
      <p:sp>
        <p:nvSpPr>
          <p:cNvPr id="48" name="Text 46"/>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49"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Food and drink</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Meals at camp</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What pupils will eat</a:t>
            </a:r>
            <a:endParaRPr lang="en-US" sz="3000" dirty="0"/>
          </a:p>
        </p:txBody>
      </p:sp>
      <p:sp>
        <p:nvSpPr>
          <p:cNvPr id="7" name="Text 5"/>
          <p:cNvSpPr/>
          <p:nvPr/>
        </p:nvSpPr>
        <p:spPr>
          <a:xfrm>
            <a:off x="585216" y="1417320"/>
            <a:ext cx="7132320" cy="420624"/>
          </a:xfrm>
          <a:prstGeom prst="rect">
            <a:avLst/>
          </a:prstGeom>
          <a:noFill/>
          <a:ln/>
        </p:spPr>
        <p:txBody>
          <a:bodyPr wrap="square" lIns="254" tIns="254" rIns="254" bIns="254" rtlCol="0" anchor="ctr">
            <a:normAutofit/>
          </a:bodyPr>
          <a:lstStyle/>
          <a:p>
            <a:pPr marL="0" indent="0">
              <a:buNone/>
            </a:pPr>
            <a:r>
              <a:rPr lang="en-US" sz="1500" dirty="0">
                <a:solidFill>
                  <a:srgbClr val="4F5D5A"/>
                </a:solidFill>
              </a:rPr>
              <a:t>Pupils will be well fed, but they need to bring a mug, lunch box and water bottle.</a:t>
            </a:r>
            <a:endParaRPr lang="en-US" sz="1500" dirty="0"/>
          </a:p>
        </p:txBody>
      </p:sp>
      <p:sp>
        <p:nvSpPr>
          <p:cNvPr id="8" name="Shape 6"/>
          <p:cNvSpPr/>
          <p:nvPr/>
        </p:nvSpPr>
        <p:spPr>
          <a:xfrm>
            <a:off x="685800" y="1828800"/>
            <a:ext cx="3246120" cy="1828800"/>
          </a:xfrm>
          <a:prstGeom prst="roundRect">
            <a:avLst>
              <a:gd name="adj" fmla="val 6000"/>
            </a:avLst>
          </a:prstGeom>
          <a:solidFill>
            <a:srgbClr val="FFF9EA"/>
          </a:solidFill>
          <a:ln w="15240">
            <a:solidFill>
              <a:srgbClr val="F4D183"/>
            </a:solidFill>
            <a:prstDash val="solid"/>
          </a:ln>
        </p:spPr>
        <p:txBody>
          <a:bodyPr/>
          <a:lstStyle/>
          <a:p>
            <a:endParaRPr lang="en-GB"/>
          </a:p>
        </p:txBody>
      </p:sp>
      <p:sp>
        <p:nvSpPr>
          <p:cNvPr id="9" name="Text 7"/>
          <p:cNvSpPr/>
          <p:nvPr/>
        </p:nvSpPr>
        <p:spPr>
          <a:xfrm>
            <a:off x="832104"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0" name="Text 8"/>
          <p:cNvSpPr/>
          <p:nvPr/>
        </p:nvSpPr>
        <p:spPr>
          <a:xfrm>
            <a:off x="1344168"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Breakfast</a:t>
            </a:r>
            <a:endParaRPr lang="en-US" sz="1550" dirty="0"/>
          </a:p>
        </p:txBody>
      </p:sp>
      <p:sp>
        <p:nvSpPr>
          <p:cNvPr id="11" name="Text 9"/>
          <p:cNvSpPr/>
          <p:nvPr/>
        </p:nvSpPr>
        <p:spPr>
          <a:xfrm>
            <a:off x="905256" y="239572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Cereal, bread and butter with jam, fresh fruit, fruit juice and hot options such as baked beans or porridge.</a:t>
            </a:r>
            <a:endParaRPr lang="en-US" sz="1240" dirty="0"/>
          </a:p>
        </p:txBody>
      </p:sp>
      <p:sp>
        <p:nvSpPr>
          <p:cNvPr id="12" name="Shape 10"/>
          <p:cNvSpPr/>
          <p:nvPr/>
        </p:nvSpPr>
        <p:spPr>
          <a:xfrm>
            <a:off x="4480560" y="1828800"/>
            <a:ext cx="3246120" cy="1828800"/>
          </a:xfrm>
          <a:prstGeom prst="roundRect">
            <a:avLst>
              <a:gd name="adj" fmla="val 6000"/>
            </a:avLst>
          </a:prstGeom>
          <a:solidFill>
            <a:srgbClr val="EEF6F0"/>
          </a:solidFill>
          <a:ln w="15240">
            <a:solidFill>
              <a:srgbClr val="B8D5C0"/>
            </a:solidFill>
            <a:prstDash val="solid"/>
          </a:ln>
        </p:spPr>
        <p:txBody>
          <a:bodyPr/>
          <a:lstStyle/>
          <a:p>
            <a:endParaRPr lang="en-GB"/>
          </a:p>
        </p:txBody>
      </p:sp>
      <p:sp>
        <p:nvSpPr>
          <p:cNvPr id="13" name="Text 11"/>
          <p:cNvSpPr/>
          <p:nvPr/>
        </p:nvSpPr>
        <p:spPr>
          <a:xfrm>
            <a:off x="4626864"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4" name="Text 12"/>
          <p:cNvSpPr/>
          <p:nvPr/>
        </p:nvSpPr>
        <p:spPr>
          <a:xfrm>
            <a:off x="5138928"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Packed lunch</a:t>
            </a:r>
            <a:endParaRPr lang="en-US" sz="1550" dirty="0"/>
          </a:p>
        </p:txBody>
      </p:sp>
      <p:sp>
        <p:nvSpPr>
          <p:cNvPr id="15" name="Text 13"/>
          <p:cNvSpPr/>
          <p:nvPr/>
        </p:nvSpPr>
        <p:spPr>
          <a:xfrm>
            <a:off x="4700016" y="239572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Pupils make their own packed lunch each morning during breakfast. Staff help organise this.</a:t>
            </a:r>
            <a:endParaRPr lang="en-US" sz="1240" dirty="0"/>
          </a:p>
        </p:txBody>
      </p:sp>
      <p:sp>
        <p:nvSpPr>
          <p:cNvPr id="16" name="Shape 14"/>
          <p:cNvSpPr/>
          <p:nvPr/>
        </p:nvSpPr>
        <p:spPr>
          <a:xfrm>
            <a:off x="8275320" y="1828800"/>
            <a:ext cx="3246120" cy="1828800"/>
          </a:xfrm>
          <a:prstGeom prst="roundRect">
            <a:avLst>
              <a:gd name="adj" fmla="val 6000"/>
            </a:avLst>
          </a:prstGeom>
          <a:solidFill>
            <a:srgbClr val="EEF3FA"/>
          </a:solidFill>
          <a:ln w="15240">
            <a:solidFill>
              <a:srgbClr val="BED2EA"/>
            </a:solidFill>
            <a:prstDash val="solid"/>
          </a:ln>
        </p:spPr>
        <p:txBody>
          <a:bodyPr/>
          <a:lstStyle/>
          <a:p>
            <a:endParaRPr lang="en-GB"/>
          </a:p>
        </p:txBody>
      </p:sp>
      <p:sp>
        <p:nvSpPr>
          <p:cNvPr id="17" name="Text 15"/>
          <p:cNvSpPr/>
          <p:nvPr/>
        </p:nvSpPr>
        <p:spPr>
          <a:xfrm>
            <a:off x="8421624" y="1947672"/>
            <a:ext cx="411480" cy="411480"/>
          </a:xfrm>
          <a:prstGeom prst="rect">
            <a:avLst/>
          </a:prstGeom>
          <a:noFill/>
          <a:ln/>
        </p:spPr>
        <p:txBody>
          <a:bodyPr wrap="square" lIns="0" tIns="0" rIns="0" bIns="0" rtlCol="0" anchor="ctr"/>
          <a:lstStyle/>
          <a:p>
            <a:pPr marL="0" indent="0" algn="ctr">
              <a:buNone/>
            </a:pPr>
            <a:r>
              <a:rPr lang="en-US" sz="2100" dirty="0">
                <a:solidFill>
                  <a:srgbClr val="D62828"/>
                </a:solidFill>
              </a:rPr>
              <a:t>🍽</a:t>
            </a:r>
            <a:endParaRPr lang="en-US" sz="2100" dirty="0"/>
          </a:p>
        </p:txBody>
      </p:sp>
      <p:sp>
        <p:nvSpPr>
          <p:cNvPr id="18" name="Text 16"/>
          <p:cNvSpPr/>
          <p:nvPr/>
        </p:nvSpPr>
        <p:spPr>
          <a:xfrm>
            <a:off x="8933688" y="1956816"/>
            <a:ext cx="2441448" cy="292608"/>
          </a:xfrm>
          <a:prstGeom prst="rect">
            <a:avLst/>
          </a:prstGeom>
          <a:noFill/>
          <a:ln/>
        </p:spPr>
        <p:txBody>
          <a:bodyPr wrap="square" lIns="254" tIns="254" rIns="254" bIns="254" rtlCol="0" anchor="ctr">
            <a:normAutofit/>
          </a:bodyPr>
          <a:lstStyle/>
          <a:p>
            <a:pPr marL="0" indent="0">
              <a:buNone/>
            </a:pPr>
            <a:r>
              <a:rPr lang="en-US" sz="1550" b="1" dirty="0">
                <a:solidFill>
                  <a:srgbClr val="173E35"/>
                </a:solidFill>
              </a:rPr>
              <a:t>Evening meal</a:t>
            </a:r>
            <a:endParaRPr lang="en-US" sz="1550" dirty="0"/>
          </a:p>
        </p:txBody>
      </p:sp>
      <p:sp>
        <p:nvSpPr>
          <p:cNvPr id="19" name="Text 17"/>
          <p:cNvSpPr/>
          <p:nvPr/>
        </p:nvSpPr>
        <p:spPr>
          <a:xfrm>
            <a:off x="8494776" y="2395728"/>
            <a:ext cx="2807208" cy="1115568"/>
          </a:xfrm>
          <a:prstGeom prst="rect">
            <a:avLst/>
          </a:prstGeom>
          <a:noFill/>
          <a:ln/>
        </p:spPr>
        <p:txBody>
          <a:bodyPr wrap="square" lIns="254" tIns="254" rIns="254" bIns="254" rtlCol="0" anchor="t">
            <a:normAutofit/>
          </a:bodyPr>
          <a:lstStyle/>
          <a:p>
            <a:pPr marL="0" indent="0">
              <a:buNone/>
            </a:pPr>
            <a:r>
              <a:rPr lang="en-US" sz="1240" dirty="0">
                <a:solidFill>
                  <a:srgbClr val="4F5D5A"/>
                </a:solidFill>
              </a:rPr>
              <a:t>Freshly prepared meals are provided, with a dessert. Sample meals include chilli, curry, pasta and fajitas.</a:t>
            </a:r>
            <a:endParaRPr lang="en-US" sz="1240" dirty="0"/>
          </a:p>
        </p:txBody>
      </p:sp>
      <p:sp>
        <p:nvSpPr>
          <p:cNvPr id="20" name="Shape 18"/>
          <p:cNvSpPr/>
          <p:nvPr/>
        </p:nvSpPr>
        <p:spPr>
          <a:xfrm>
            <a:off x="2146041" y="4526280"/>
            <a:ext cx="8381752" cy="987552"/>
          </a:xfrm>
          <a:prstGeom prst="roundRect">
            <a:avLst>
              <a:gd name="adj" fmla="val 16667"/>
            </a:avLst>
          </a:prstGeom>
          <a:solidFill>
            <a:srgbClr val="173E35"/>
          </a:solidFill>
          <a:ln w="12700">
            <a:solidFill>
              <a:srgbClr val="173E35"/>
            </a:solidFill>
            <a:prstDash val="solid"/>
          </a:ln>
        </p:spPr>
        <p:txBody>
          <a:bodyPr/>
          <a:lstStyle/>
          <a:p>
            <a:endParaRPr lang="en-GB"/>
          </a:p>
        </p:txBody>
      </p:sp>
      <p:sp>
        <p:nvSpPr>
          <p:cNvPr id="21" name="Text 19"/>
          <p:cNvSpPr/>
          <p:nvPr/>
        </p:nvSpPr>
        <p:spPr>
          <a:xfrm>
            <a:off x="1298448" y="4782312"/>
            <a:ext cx="9555480" cy="228600"/>
          </a:xfrm>
          <a:prstGeom prst="rect">
            <a:avLst/>
          </a:prstGeom>
          <a:noFill/>
          <a:ln/>
        </p:spPr>
        <p:txBody>
          <a:bodyPr wrap="square" lIns="0" tIns="0" rIns="0" bIns="0" rtlCol="0" anchor="ctr"/>
          <a:lstStyle/>
          <a:p>
            <a:pPr marL="0" indent="0" algn="ctr">
              <a:buNone/>
            </a:pPr>
            <a:r>
              <a:rPr lang="en-US" sz="1620" b="1" dirty="0">
                <a:solidFill>
                  <a:srgbClr val="FFFFFF"/>
                </a:solidFill>
              </a:rPr>
              <a:t>Dietary needs and allergies must be shared in advance on the medical form.</a:t>
            </a:r>
            <a:endParaRPr lang="en-US" sz="1620" dirty="0"/>
          </a:p>
        </p:txBody>
      </p:sp>
      <p:sp>
        <p:nvSpPr>
          <p:cNvPr id="22" name="Text 20"/>
          <p:cNvSpPr/>
          <p:nvPr/>
        </p:nvSpPr>
        <p:spPr>
          <a:xfrm>
            <a:off x="1664208" y="5138928"/>
            <a:ext cx="8869680" cy="164592"/>
          </a:xfrm>
          <a:prstGeom prst="rect">
            <a:avLst/>
          </a:prstGeom>
          <a:noFill/>
          <a:ln/>
        </p:spPr>
        <p:txBody>
          <a:bodyPr wrap="square" lIns="0" tIns="0" rIns="0" bIns="0" rtlCol="0" anchor="ctr"/>
          <a:lstStyle/>
          <a:p>
            <a:pPr marL="0" indent="0" algn="ctr">
              <a:buNone/>
            </a:pPr>
            <a:r>
              <a:rPr lang="en-US" sz="1030" dirty="0">
                <a:solidFill>
                  <a:srgbClr val="DCE9DF"/>
                </a:solidFill>
              </a:rPr>
              <a:t>This includes vegetarian requirements, food allergies, intolerances and any worries around eating.</a:t>
            </a:r>
            <a:endParaRPr lang="en-US" sz="1030" dirty="0"/>
          </a:p>
        </p:txBody>
      </p:sp>
      <p:sp>
        <p:nvSpPr>
          <p:cNvPr id="23" name="Text 21"/>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566928"/>
          </a:xfrm>
          <a:prstGeom prst="rect">
            <a:avLst/>
          </a:prstGeom>
          <a:solidFill>
            <a:srgbClr val="173E35"/>
          </a:solidFill>
          <a:ln w="12700">
            <a:solidFill>
              <a:srgbClr val="173E35"/>
            </a:solidFill>
            <a:prstDash val="solid"/>
          </a:ln>
        </p:spPr>
        <p:txBody>
          <a:bodyPr/>
          <a:lstStyle/>
          <a:p>
            <a:endParaRPr lang="en-GB"/>
          </a:p>
        </p:txBody>
      </p:sp>
      <p:sp>
        <p:nvSpPr>
          <p:cNvPr id="3" name="Text 1"/>
          <p:cNvSpPr/>
          <p:nvPr/>
        </p:nvSpPr>
        <p:spPr>
          <a:xfrm>
            <a:off x="438912" y="109728"/>
            <a:ext cx="9692640" cy="310896"/>
          </a:xfrm>
          <a:prstGeom prst="rect">
            <a:avLst/>
          </a:prstGeom>
          <a:noFill/>
          <a:ln/>
        </p:spPr>
        <p:txBody>
          <a:bodyPr wrap="square" lIns="254" tIns="254" rIns="254" bIns="254" rtlCol="0" anchor="ctr"/>
          <a:lstStyle/>
          <a:p>
            <a:pPr marL="0" indent="0">
              <a:buNone/>
            </a:pPr>
            <a:r>
              <a:rPr lang="en-US" sz="1800" b="1" dirty="0">
                <a:solidFill>
                  <a:srgbClr val="FFFFFF"/>
                </a:solidFill>
                <a:latin typeface="Aptos Display" pitchFamily="34" charset="0"/>
                <a:ea typeface="Aptos Display" pitchFamily="34" charset="-122"/>
                <a:cs typeface="Aptos Display" pitchFamily="34" charset="-120"/>
              </a:rPr>
              <a:t>Kit list</a:t>
            </a:r>
            <a:endParaRPr lang="en-US" sz="1800" dirty="0"/>
          </a:p>
        </p:txBody>
      </p:sp>
      <p:sp>
        <p:nvSpPr>
          <p:cNvPr id="4" name="Text 2"/>
          <p:cNvSpPr/>
          <p:nvPr/>
        </p:nvSpPr>
        <p:spPr>
          <a:xfrm>
            <a:off x="9281160" y="146304"/>
            <a:ext cx="2423160" cy="256032"/>
          </a:xfrm>
          <a:prstGeom prst="rect">
            <a:avLst/>
          </a:prstGeom>
          <a:noFill/>
          <a:ln/>
        </p:spPr>
        <p:txBody>
          <a:bodyPr wrap="square" lIns="254" tIns="254" rIns="254" bIns="254" rtlCol="0" anchor="ctr"/>
          <a:lstStyle/>
          <a:p>
            <a:pPr marL="0" indent="0" algn="r">
              <a:buNone/>
            </a:pPr>
            <a:r>
              <a:rPr lang="en-US" sz="850" dirty="0">
                <a:solidFill>
                  <a:srgbClr val="DCE9DF"/>
                </a:solidFill>
              </a:rPr>
              <a:t>What to bring</a:t>
            </a:r>
            <a:endParaRPr lang="en-US" sz="850" dirty="0"/>
          </a:p>
        </p:txBody>
      </p:sp>
      <p:sp>
        <p:nvSpPr>
          <p:cNvPr id="5" name="Shape 3"/>
          <p:cNvSpPr/>
          <p:nvPr/>
        </p:nvSpPr>
        <p:spPr>
          <a:xfrm>
            <a:off x="0" y="566928"/>
            <a:ext cx="12191695" cy="73152"/>
          </a:xfrm>
          <a:prstGeom prst="rect">
            <a:avLst/>
          </a:prstGeom>
          <a:solidFill>
            <a:srgbClr val="D62828"/>
          </a:solidFill>
          <a:ln w="12700">
            <a:solidFill>
              <a:srgbClr val="D62828"/>
            </a:solidFill>
            <a:prstDash val="solid"/>
          </a:ln>
        </p:spPr>
        <p:txBody>
          <a:bodyPr/>
          <a:lstStyle/>
          <a:p>
            <a:endParaRPr lang="en-GB"/>
          </a:p>
        </p:txBody>
      </p:sp>
      <p:sp>
        <p:nvSpPr>
          <p:cNvPr id="6" name="Text 4"/>
          <p:cNvSpPr/>
          <p:nvPr/>
        </p:nvSpPr>
        <p:spPr>
          <a:xfrm>
            <a:off x="566928" y="868680"/>
            <a:ext cx="7040880" cy="502920"/>
          </a:xfrm>
          <a:prstGeom prst="rect">
            <a:avLst/>
          </a:prstGeom>
          <a:noFill/>
          <a:ln/>
        </p:spPr>
        <p:txBody>
          <a:bodyPr wrap="square" lIns="254" tIns="254" rIns="254" bIns="254" rtlCol="0" anchor="ctr"/>
          <a:lstStyle/>
          <a:p>
            <a:pPr marL="0" indent="0">
              <a:buNone/>
            </a:pPr>
            <a:r>
              <a:rPr lang="en-US" sz="3000" b="1" dirty="0">
                <a:solidFill>
                  <a:srgbClr val="173E35"/>
                </a:solidFill>
                <a:latin typeface="Aptos Display" pitchFamily="34" charset="0"/>
                <a:ea typeface="Aptos Display" pitchFamily="34" charset="-122"/>
                <a:cs typeface="Aptos Display" pitchFamily="34" charset="-120"/>
              </a:rPr>
              <a:t>Outdoor clothing, practical kit and spare clothes</a:t>
            </a:r>
            <a:endParaRPr lang="en-US" sz="3000" dirty="0"/>
          </a:p>
        </p:txBody>
      </p:sp>
      <p:sp>
        <p:nvSpPr>
          <p:cNvPr id="7" name="Shape 5"/>
          <p:cNvSpPr/>
          <p:nvPr/>
        </p:nvSpPr>
        <p:spPr>
          <a:xfrm>
            <a:off x="658368" y="1554480"/>
            <a:ext cx="5349240" cy="4160520"/>
          </a:xfrm>
          <a:prstGeom prst="roundRect">
            <a:avLst>
              <a:gd name="adj" fmla="val 3956"/>
            </a:avLst>
          </a:prstGeom>
          <a:solidFill>
            <a:srgbClr val="FFF9EA"/>
          </a:solidFill>
          <a:ln w="12700">
            <a:solidFill>
              <a:srgbClr val="F4D183"/>
            </a:solidFill>
            <a:prstDash val="solid"/>
          </a:ln>
        </p:spPr>
        <p:txBody>
          <a:bodyPr/>
          <a:lstStyle/>
          <a:p>
            <a:endParaRPr lang="en-GB"/>
          </a:p>
        </p:txBody>
      </p:sp>
      <p:sp>
        <p:nvSpPr>
          <p:cNvPr id="8" name="Shape 6"/>
          <p:cNvSpPr/>
          <p:nvPr/>
        </p:nvSpPr>
        <p:spPr>
          <a:xfrm>
            <a:off x="6181344" y="1554480"/>
            <a:ext cx="5349240" cy="4160520"/>
          </a:xfrm>
          <a:prstGeom prst="roundRect">
            <a:avLst>
              <a:gd name="adj" fmla="val 3956"/>
            </a:avLst>
          </a:prstGeom>
          <a:solidFill>
            <a:srgbClr val="EEF6F0"/>
          </a:solidFill>
          <a:ln w="12700">
            <a:solidFill>
              <a:srgbClr val="B8D5C0"/>
            </a:solidFill>
            <a:prstDash val="solid"/>
          </a:ln>
        </p:spPr>
        <p:txBody>
          <a:bodyPr/>
          <a:lstStyle/>
          <a:p>
            <a:endParaRPr lang="en-GB"/>
          </a:p>
        </p:txBody>
      </p:sp>
      <p:sp>
        <p:nvSpPr>
          <p:cNvPr id="9" name="Text 7"/>
          <p:cNvSpPr/>
          <p:nvPr/>
        </p:nvSpPr>
        <p:spPr>
          <a:xfrm>
            <a:off x="932688" y="1810512"/>
            <a:ext cx="4663440" cy="256032"/>
          </a:xfrm>
          <a:prstGeom prst="rect">
            <a:avLst/>
          </a:prstGeom>
          <a:noFill/>
          <a:ln/>
        </p:spPr>
        <p:txBody>
          <a:bodyPr wrap="square" lIns="0" tIns="0" rIns="0" bIns="0" rtlCol="0" anchor="ctr"/>
          <a:lstStyle/>
          <a:p>
            <a:pPr marL="0" indent="0">
              <a:buNone/>
            </a:pPr>
            <a:r>
              <a:rPr lang="en-US" sz="1600" b="1" dirty="0">
                <a:solidFill>
                  <a:srgbClr val="173E35"/>
                </a:solidFill>
              </a:rPr>
              <a:t>Clothing and bedding</a:t>
            </a:r>
            <a:endParaRPr lang="en-US" sz="1600" dirty="0"/>
          </a:p>
        </p:txBody>
      </p:sp>
      <p:sp>
        <p:nvSpPr>
          <p:cNvPr id="10" name="Text 8"/>
          <p:cNvSpPr/>
          <p:nvPr/>
        </p:nvSpPr>
        <p:spPr>
          <a:xfrm>
            <a:off x="6455664" y="1810512"/>
            <a:ext cx="4663440" cy="256032"/>
          </a:xfrm>
          <a:prstGeom prst="rect">
            <a:avLst/>
          </a:prstGeom>
          <a:noFill/>
          <a:ln/>
        </p:spPr>
        <p:txBody>
          <a:bodyPr wrap="square" lIns="0" tIns="0" rIns="0" bIns="0" rtlCol="0" anchor="ctr"/>
          <a:lstStyle/>
          <a:p>
            <a:pPr marL="0" indent="0">
              <a:buNone/>
            </a:pPr>
            <a:r>
              <a:rPr lang="en-US" sz="1600" b="1" dirty="0">
                <a:solidFill>
                  <a:srgbClr val="173E35"/>
                </a:solidFill>
              </a:rPr>
              <a:t>Equipment and essentials</a:t>
            </a:r>
            <a:endParaRPr lang="en-US" sz="1600" dirty="0"/>
          </a:p>
        </p:txBody>
      </p:sp>
      <p:sp>
        <p:nvSpPr>
          <p:cNvPr id="11" name="Text 9"/>
          <p:cNvSpPr/>
          <p:nvPr/>
        </p:nvSpPr>
        <p:spPr>
          <a:xfrm>
            <a:off x="914400" y="2240280"/>
            <a:ext cx="4663440" cy="3200400"/>
          </a:xfrm>
          <a:prstGeom prst="rect">
            <a:avLst/>
          </a:prstGeom>
          <a:solidFill>
            <a:srgbClr val="FFF9EA"/>
          </a:solidFill>
          <a:ln/>
        </p:spPr>
        <p:txBody>
          <a:bodyPr wrap="square" lIns="1016" tIns="1016" rIns="1016" bIns="1016" rtlCol="0" anchor="ctr">
            <a:normAutofit/>
          </a:bodyPr>
          <a:lstStyle/>
          <a:p>
            <a:r>
              <a:rPr lang="en-US" sz="2000" b="1" dirty="0">
                <a:solidFill>
                  <a:srgbClr val="FF0000"/>
                </a:solidFill>
              </a:rPr>
              <a:t>Sleeping bag and pillow</a:t>
            </a:r>
          </a:p>
          <a:p>
            <a:r>
              <a:rPr lang="en-US" sz="2000" dirty="0">
                <a:solidFill>
                  <a:srgbClr val="173E35"/>
                </a:solidFill>
              </a:rPr>
              <a:t>Two pairs of outdoor footwear</a:t>
            </a:r>
            <a:endParaRPr lang="en-US" sz="2000" dirty="0"/>
          </a:p>
          <a:p>
            <a:r>
              <a:rPr lang="en-US" sz="2000" dirty="0">
                <a:solidFill>
                  <a:srgbClr val="173E35"/>
                </a:solidFill>
              </a:rPr>
              <a:t>Trackies or combat trousers, not jeans</a:t>
            </a:r>
            <a:endParaRPr lang="en-US" sz="2000" dirty="0"/>
          </a:p>
          <a:p>
            <a:r>
              <a:rPr lang="en-US" sz="2000" dirty="0">
                <a:solidFill>
                  <a:srgbClr val="173E35"/>
                </a:solidFill>
              </a:rPr>
              <a:t>T shirts and warm layers</a:t>
            </a:r>
            <a:endParaRPr lang="en-US" sz="2000" dirty="0"/>
          </a:p>
          <a:p>
            <a:r>
              <a:rPr lang="en-US" sz="2000" dirty="0">
                <a:solidFill>
                  <a:srgbClr val="173E35"/>
                </a:solidFill>
              </a:rPr>
              <a:t>Warm jacket and waterproof jacket</a:t>
            </a:r>
            <a:endParaRPr lang="en-US" sz="2000" dirty="0"/>
          </a:p>
          <a:p>
            <a:r>
              <a:rPr lang="en-US" sz="2000" dirty="0">
                <a:solidFill>
                  <a:srgbClr val="173E35"/>
                </a:solidFill>
              </a:rPr>
              <a:t>Underwear and socks</a:t>
            </a:r>
            <a:endParaRPr lang="en-US" sz="2000" dirty="0"/>
          </a:p>
          <a:p>
            <a:r>
              <a:rPr lang="en-US" sz="2000" dirty="0">
                <a:solidFill>
                  <a:srgbClr val="173E35"/>
                </a:solidFill>
              </a:rPr>
              <a:t>Small towel and large towel</a:t>
            </a:r>
            <a:endParaRPr lang="en-US" sz="2000" dirty="0"/>
          </a:p>
        </p:txBody>
      </p:sp>
      <p:sp>
        <p:nvSpPr>
          <p:cNvPr id="12" name="Text 10"/>
          <p:cNvSpPr/>
          <p:nvPr/>
        </p:nvSpPr>
        <p:spPr>
          <a:xfrm>
            <a:off x="6455664" y="2240280"/>
            <a:ext cx="4663440" cy="3200400"/>
          </a:xfrm>
          <a:prstGeom prst="rect">
            <a:avLst/>
          </a:prstGeom>
          <a:solidFill>
            <a:srgbClr val="EEF6F0"/>
          </a:solidFill>
          <a:ln/>
        </p:spPr>
        <p:txBody>
          <a:bodyPr wrap="square" lIns="1016" tIns="1016" rIns="1016" bIns="1016" rtlCol="0" anchor="ctr">
            <a:normAutofit/>
          </a:bodyPr>
          <a:lstStyle/>
          <a:p>
            <a:r>
              <a:rPr lang="en-US" sz="2000" dirty="0">
                <a:solidFill>
                  <a:srgbClr val="173E35"/>
                </a:solidFill>
              </a:rPr>
              <a:t>Toiletries</a:t>
            </a:r>
            <a:endParaRPr lang="en-US" sz="2000" dirty="0"/>
          </a:p>
          <a:p>
            <a:r>
              <a:rPr lang="en-US" sz="2000" dirty="0">
                <a:solidFill>
                  <a:srgbClr val="173E35"/>
                </a:solidFill>
              </a:rPr>
              <a:t>Plastic bags for wet clothes</a:t>
            </a:r>
            <a:endParaRPr lang="en-US" sz="2000" dirty="0"/>
          </a:p>
          <a:p>
            <a:r>
              <a:rPr lang="en-US" sz="2000" dirty="0">
                <a:solidFill>
                  <a:srgbClr val="173E35"/>
                </a:solidFill>
              </a:rPr>
              <a:t>Torch and spare batteries</a:t>
            </a:r>
            <a:endParaRPr lang="en-US" sz="2000" dirty="0"/>
          </a:p>
          <a:p>
            <a:r>
              <a:rPr lang="en-US" sz="2000" dirty="0">
                <a:solidFill>
                  <a:srgbClr val="173E35"/>
                </a:solidFill>
              </a:rPr>
              <a:t>Small rucksack or daypack</a:t>
            </a:r>
            <a:endParaRPr lang="en-US" sz="2000" dirty="0"/>
          </a:p>
          <a:p>
            <a:r>
              <a:rPr lang="en-US" sz="2000" dirty="0">
                <a:solidFill>
                  <a:srgbClr val="173E35"/>
                </a:solidFill>
              </a:rPr>
              <a:t>Sun protection</a:t>
            </a:r>
            <a:endParaRPr lang="en-US" sz="2000" dirty="0"/>
          </a:p>
          <a:p>
            <a:r>
              <a:rPr lang="en-US" sz="2000" dirty="0">
                <a:solidFill>
                  <a:srgbClr val="173E35"/>
                </a:solidFill>
              </a:rPr>
              <a:t>Wellies or waterproof boots</a:t>
            </a:r>
            <a:endParaRPr lang="en-US" sz="2000" dirty="0"/>
          </a:p>
          <a:p>
            <a:r>
              <a:rPr lang="en-US" sz="2000" dirty="0">
                <a:solidFill>
                  <a:srgbClr val="173E35"/>
                </a:solidFill>
              </a:rPr>
              <a:t>Mug, water bottle and lunch box</a:t>
            </a:r>
            <a:endParaRPr lang="en-US" sz="1260" dirty="0"/>
          </a:p>
        </p:txBody>
      </p:sp>
      <p:sp>
        <p:nvSpPr>
          <p:cNvPr id="13" name="Shape 11"/>
          <p:cNvSpPr/>
          <p:nvPr/>
        </p:nvSpPr>
        <p:spPr>
          <a:xfrm>
            <a:off x="192024" y="5874302"/>
            <a:ext cx="5349240" cy="502919"/>
          </a:xfrm>
          <a:prstGeom prst="roundRect">
            <a:avLst>
              <a:gd name="adj" fmla="val 29167"/>
            </a:avLst>
          </a:prstGeom>
          <a:solidFill>
            <a:srgbClr val="FFF0F0"/>
          </a:solidFill>
          <a:ln w="12700">
            <a:solidFill>
              <a:srgbClr val="F3B5B5"/>
            </a:solidFill>
            <a:prstDash val="solid"/>
          </a:ln>
        </p:spPr>
        <p:txBody>
          <a:bodyPr/>
          <a:lstStyle/>
          <a:p>
            <a:endParaRPr lang="en-GB"/>
          </a:p>
        </p:txBody>
      </p:sp>
      <p:sp>
        <p:nvSpPr>
          <p:cNvPr id="14" name="Text 12"/>
          <p:cNvSpPr/>
          <p:nvPr/>
        </p:nvSpPr>
        <p:spPr>
          <a:xfrm>
            <a:off x="-1627094" y="6030468"/>
            <a:ext cx="8961120" cy="146304"/>
          </a:xfrm>
          <a:prstGeom prst="rect">
            <a:avLst/>
          </a:prstGeom>
          <a:noFill/>
          <a:ln/>
        </p:spPr>
        <p:txBody>
          <a:bodyPr wrap="square" lIns="0" tIns="0" rIns="0" bIns="0" rtlCol="0" anchor="ctr"/>
          <a:lstStyle/>
          <a:p>
            <a:pPr marL="0" indent="0" algn="ctr">
              <a:buNone/>
            </a:pPr>
            <a:r>
              <a:rPr lang="en-US" sz="1160" b="1" dirty="0">
                <a:solidFill>
                  <a:srgbClr val="D62828"/>
                </a:solidFill>
              </a:rPr>
              <a:t>Label everything. Clothes should be suitable for mud, rain and outdoor activity.</a:t>
            </a:r>
            <a:endParaRPr lang="en-US" sz="1160" dirty="0"/>
          </a:p>
        </p:txBody>
      </p:sp>
      <p:sp>
        <p:nvSpPr>
          <p:cNvPr id="15" name="Text 13"/>
          <p:cNvSpPr/>
          <p:nvPr/>
        </p:nvSpPr>
        <p:spPr>
          <a:xfrm>
            <a:off x="438912" y="6547104"/>
            <a:ext cx="7498080" cy="164592"/>
          </a:xfrm>
          <a:prstGeom prst="rect">
            <a:avLst/>
          </a:prstGeom>
          <a:noFill/>
          <a:ln/>
        </p:spPr>
        <p:txBody>
          <a:bodyPr wrap="square" lIns="0" tIns="0" rIns="0" bIns="0" rtlCol="0" anchor="ctr"/>
          <a:lstStyle/>
          <a:p>
            <a:pPr marL="0" indent="0">
              <a:buNone/>
            </a:pPr>
            <a:r>
              <a:rPr lang="en-US" sz="750" dirty="0">
                <a:solidFill>
                  <a:srgbClr val="777777"/>
                </a:solidFill>
              </a:rPr>
              <a:t>Year 6 Tawd Vale residential parent briefing</a:t>
            </a:r>
            <a:endParaRPr lang="en-US" sz="750" dirty="0"/>
          </a:p>
        </p:txBody>
      </p:sp>
      <p:sp>
        <p:nvSpPr>
          <p:cNvPr id="25" name="Slide Number Placeholder 0"/>
          <p:cNvSpPr>
            <a:spLocks noGrp="1"/>
          </p:cNvSpPr>
          <p:nvPr>
            <p:ph type="sldNum" sz="quarter" idx="4294967295"/>
          </p:nvPr>
        </p:nvSpPr>
        <p:spPr>
          <a:xfrm>
            <a:off x="11338560" y="649224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solidFill>
                  <a:srgbClr val="6B6B6B"/>
                </a:solidFill>
              </a:defRPr>
            </a:lvl1pPr>
          </a:lstStyle>
          <a:p>
            <a:pPr algn="l"/>
            <a:fld id="{F7021451-1387-4CA6-816F-3879F97B5CBC}" type="slidenum">
              <a:rPr lang="en-US" b="0"/>
              <a:t>9</a:t>
            </a:fld>
            <a:endParaRPr lang="en-US"/>
          </a:p>
        </p:txBody>
      </p:sp>
      <p:sp>
        <p:nvSpPr>
          <p:cNvPr id="17" name="Shape 11">
            <a:extLst>
              <a:ext uri="{FF2B5EF4-FFF2-40B4-BE49-F238E27FC236}">
                <a16:creationId xmlns:a16="http://schemas.microsoft.com/office/drawing/2014/main" id="{68BF09A0-9DF4-4278-9F50-DB65642AECB2}"/>
              </a:ext>
            </a:extLst>
          </p:cNvPr>
          <p:cNvSpPr/>
          <p:nvPr/>
        </p:nvSpPr>
        <p:spPr>
          <a:xfrm>
            <a:off x="6112764" y="5808194"/>
            <a:ext cx="5349240" cy="635134"/>
          </a:xfrm>
          <a:prstGeom prst="roundRect">
            <a:avLst>
              <a:gd name="adj" fmla="val 29167"/>
            </a:avLst>
          </a:prstGeom>
          <a:solidFill>
            <a:schemeClr val="accent4">
              <a:lumMod val="60000"/>
              <a:lumOff val="40000"/>
            </a:schemeClr>
          </a:solidFill>
          <a:ln w="12700">
            <a:solidFill>
              <a:srgbClr val="F3B5B5"/>
            </a:solidFill>
            <a:prstDash val="solid"/>
          </a:ln>
        </p:spPr>
        <p:txBody>
          <a:bodyPr/>
          <a:lstStyle/>
          <a:p>
            <a:endParaRPr lang="en-GB"/>
          </a:p>
        </p:txBody>
      </p:sp>
      <p:sp>
        <p:nvSpPr>
          <p:cNvPr id="18" name="Text 12">
            <a:extLst>
              <a:ext uri="{FF2B5EF4-FFF2-40B4-BE49-F238E27FC236}">
                <a16:creationId xmlns:a16="http://schemas.microsoft.com/office/drawing/2014/main" id="{23A3590E-43E5-401C-800C-375110CEC346}"/>
              </a:ext>
            </a:extLst>
          </p:cNvPr>
          <p:cNvSpPr/>
          <p:nvPr/>
        </p:nvSpPr>
        <p:spPr>
          <a:xfrm>
            <a:off x="3900756" y="5801868"/>
            <a:ext cx="8961120" cy="566928"/>
          </a:xfrm>
          <a:prstGeom prst="rect">
            <a:avLst/>
          </a:prstGeom>
          <a:noFill/>
          <a:ln/>
        </p:spPr>
        <p:txBody>
          <a:bodyPr wrap="square" lIns="0" tIns="0" rIns="0" bIns="0" rtlCol="0" anchor="ctr"/>
          <a:lstStyle/>
          <a:p>
            <a:pPr marL="0" indent="0" algn="ctr">
              <a:buNone/>
            </a:pPr>
            <a:r>
              <a:rPr lang="en-US" sz="1160" b="1" dirty="0">
                <a:solidFill>
                  <a:srgbClr val="D62828"/>
                </a:solidFill>
              </a:rPr>
              <a:t>There is a tuck-shop on site. Children can bring £5 in a labelled envelope </a:t>
            </a:r>
          </a:p>
          <a:p>
            <a:pPr marL="0" indent="0" algn="ctr">
              <a:buNone/>
            </a:pPr>
            <a:r>
              <a:rPr lang="en-US" sz="1160" b="1" dirty="0">
                <a:solidFill>
                  <a:srgbClr val="D62828"/>
                </a:solidFill>
              </a:rPr>
              <a:t>to be handed to a member of staff on the Monday morning. </a:t>
            </a:r>
          </a:p>
          <a:p>
            <a:pPr marL="0" indent="0" algn="ctr">
              <a:buNone/>
            </a:pPr>
            <a:r>
              <a:rPr lang="en-US" sz="1160" b="1" dirty="0">
                <a:solidFill>
                  <a:srgbClr val="D62828"/>
                </a:solidFill>
              </a:rPr>
              <a:t>No more than £5 per child please!</a:t>
            </a:r>
            <a:endParaRPr lang="en-US" sz="116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2049</Words>
  <Application>Microsoft Office PowerPoint</Application>
  <PresentationFormat>Widescreen</PresentationFormat>
  <Paragraphs>300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Much Woolton Catholic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Tawd Vale Residential Parent Meeting</dc:title>
  <dc:subject>Year 6 Tawd Vale residential parent meeting</dc:subject>
  <dc:creator>Much Woolton Catholic Primary School</dc:creator>
  <cp:lastModifiedBy>molloys</cp:lastModifiedBy>
  <cp:revision>5</cp:revision>
  <dcterms:created xsi:type="dcterms:W3CDTF">2026-06-14T21:25:07Z</dcterms:created>
  <dcterms:modified xsi:type="dcterms:W3CDTF">2026-06-15T06:57:59Z</dcterms:modified>
</cp:coreProperties>
</file>